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sldIdLst>
    <p:sldId id="256" r:id="rId5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B05"/>
    <a:srgbClr val="E6AF00"/>
    <a:srgbClr val="F7A139"/>
    <a:srgbClr val="E98232"/>
    <a:srgbClr val="E99632"/>
    <a:srgbClr val="F65200"/>
    <a:srgbClr val="FF6419"/>
    <a:srgbClr val="E66400"/>
    <a:srgbClr val="E67100"/>
    <a:srgbClr val="E97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86" autoAdjust="0"/>
    <p:restoredTop sz="95889" autoAdjust="0"/>
  </p:normalViewPr>
  <p:slideViewPr>
    <p:cSldViewPr snapToGrid="0">
      <p:cViewPr varScale="1">
        <p:scale>
          <a:sx n="15" d="100"/>
          <a:sy n="15" d="100"/>
        </p:scale>
        <p:origin x="397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6A8D9-D96C-45B7-B340-9BCBC7949EB5}" type="datetimeFigureOut">
              <a:rPr lang="LID4096" smtClean="0"/>
              <a:t>01/27/2026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D4B00D-D8D9-45D0-8879-6EA85D583C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93313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E0EDA-C627-4108-82E2-44AFC1C48A06}" type="datetimeFigureOut">
              <a:rPr lang="LID4096" smtClean="0"/>
              <a:t>01/27/2026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2A30-1F37-4E3F-9928-521E01BC24B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4918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E0EDA-C627-4108-82E2-44AFC1C48A06}" type="datetimeFigureOut">
              <a:rPr lang="LID4096" smtClean="0"/>
              <a:t>01/27/2026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2A30-1F37-4E3F-9928-521E01BC24B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984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E0EDA-C627-4108-82E2-44AFC1C48A06}" type="datetimeFigureOut">
              <a:rPr lang="LID4096" smtClean="0"/>
              <a:t>01/27/2026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2A30-1F37-4E3F-9928-521E01BC24B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72412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E0EDA-C627-4108-82E2-44AFC1C48A06}" type="datetimeFigureOut">
              <a:rPr lang="LID4096" smtClean="0"/>
              <a:t>01/27/2026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2A30-1F37-4E3F-9928-521E01BC24B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2664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82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82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E0EDA-C627-4108-82E2-44AFC1C48A06}" type="datetimeFigureOut">
              <a:rPr lang="LID4096" smtClean="0"/>
              <a:t>01/27/2026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2A30-1F37-4E3F-9928-521E01BC24B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10058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E0EDA-C627-4108-82E2-44AFC1C48A06}" type="datetimeFigureOut">
              <a:rPr lang="LID4096" smtClean="0"/>
              <a:t>01/27/2026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2A30-1F37-4E3F-9928-521E01BC24B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44127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E0EDA-C627-4108-82E2-44AFC1C48A06}" type="datetimeFigureOut">
              <a:rPr lang="LID4096" smtClean="0"/>
              <a:t>01/27/2026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2A30-1F37-4E3F-9928-521E01BC24B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63766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E0EDA-C627-4108-82E2-44AFC1C48A06}" type="datetimeFigureOut">
              <a:rPr lang="LID4096" smtClean="0"/>
              <a:t>01/27/2026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2A30-1F37-4E3F-9928-521E01BC24B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21722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E0EDA-C627-4108-82E2-44AFC1C48A06}" type="datetimeFigureOut">
              <a:rPr lang="LID4096" smtClean="0"/>
              <a:t>01/27/2026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2A30-1F37-4E3F-9928-521E01BC24B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97874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E0EDA-C627-4108-82E2-44AFC1C48A06}" type="datetimeFigureOut">
              <a:rPr lang="LID4096" smtClean="0"/>
              <a:t>01/27/2026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2A30-1F37-4E3F-9928-521E01BC24B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03182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E0EDA-C627-4108-82E2-44AFC1C48A06}" type="datetimeFigureOut">
              <a:rPr lang="LID4096" smtClean="0"/>
              <a:t>01/27/2026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2A30-1F37-4E3F-9928-521E01BC24B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18697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2E0EDA-C627-4108-82E2-44AFC1C48A06}" type="datetimeFigureOut">
              <a:rPr lang="LID4096" smtClean="0"/>
              <a:t>01/27/2026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6C2A30-1F37-4E3F-9928-521E01BC24B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731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C46842-B675-6B08-F56C-70C45F5C42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1895" y="818147"/>
            <a:ext cx="28779537" cy="40939453"/>
          </a:xfrm>
          <a:prstGeom prst="roundRect">
            <a:avLst>
              <a:gd name="adj" fmla="val 546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5831B-65E1-7858-CCC6-E36C11406E7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73781" y="8752114"/>
            <a:ext cx="28727651" cy="300717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CE642-73A1-328E-A6E1-6558294D0426}"/>
              </a:ext>
            </a:extLst>
          </p:cNvPr>
          <p:cNvSpPr txBox="1"/>
          <p:nvPr/>
        </p:nvSpPr>
        <p:spPr>
          <a:xfrm>
            <a:off x="825667" y="1903039"/>
            <a:ext cx="287276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David" panose="020E0502060401010101" pitchFamily="34" charset="-79"/>
              </a:rPr>
              <a:t>Impact of subliminal perception on motor planning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B158738-DB2A-1491-2CEA-5C52E34B96C5}"/>
              </a:ext>
            </a:extLst>
          </p:cNvPr>
          <p:cNvSpPr/>
          <p:nvPr/>
        </p:nvSpPr>
        <p:spPr>
          <a:xfrm>
            <a:off x="23459431" y="9388147"/>
            <a:ext cx="5826567" cy="11889267"/>
          </a:xfrm>
          <a:prstGeom prst="roundRect">
            <a:avLst>
              <a:gd name="adj" fmla="val 6293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40E4FA"/>
            </a:solidFill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800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4601175-E6F8-410A-8054-2469E2BED385}"/>
              </a:ext>
            </a:extLst>
          </p:cNvPr>
          <p:cNvSpPr>
            <a:spLocks/>
          </p:cNvSpPr>
          <p:nvPr/>
        </p:nvSpPr>
        <p:spPr>
          <a:xfrm>
            <a:off x="22245458" y="21656259"/>
            <a:ext cx="6906079" cy="10638658"/>
          </a:xfrm>
          <a:prstGeom prst="roundRect">
            <a:avLst>
              <a:gd name="adj" fmla="val 6293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40E4FA"/>
            </a:solidFill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8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AD7E80-4B73-E5B9-C8AD-3F64050A608D}"/>
              </a:ext>
            </a:extLst>
          </p:cNvPr>
          <p:cNvSpPr txBox="1"/>
          <p:nvPr/>
        </p:nvSpPr>
        <p:spPr>
          <a:xfrm>
            <a:off x="22465037" y="21819368"/>
            <a:ext cx="65005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| System Architecture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LID4096" sz="24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1F8C740-3AA8-1ED4-E7CF-12F25A5649DA}"/>
              </a:ext>
            </a:extLst>
          </p:cNvPr>
          <p:cNvSpPr/>
          <p:nvPr/>
        </p:nvSpPr>
        <p:spPr>
          <a:xfrm>
            <a:off x="11977481" y="29871952"/>
            <a:ext cx="7935944" cy="8485956"/>
          </a:xfrm>
          <a:prstGeom prst="roundRect">
            <a:avLst>
              <a:gd name="adj" fmla="val 6293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00B0F0"/>
            </a:solidFill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8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418BDD-C392-71D4-DFE2-F8AD2C5A939F}"/>
              </a:ext>
            </a:extLst>
          </p:cNvPr>
          <p:cNvSpPr txBox="1"/>
          <p:nvPr/>
        </p:nvSpPr>
        <p:spPr>
          <a:xfrm>
            <a:off x="12301362" y="30111527"/>
            <a:ext cx="65005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| Key Features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LID4096" sz="2400" dirty="0"/>
          </a:p>
          <a:p>
            <a:endParaRPr lang="LID4096" sz="24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C0B159A-6C18-6FF6-12C1-9920D5AA2978}"/>
              </a:ext>
            </a:extLst>
          </p:cNvPr>
          <p:cNvSpPr/>
          <p:nvPr/>
        </p:nvSpPr>
        <p:spPr>
          <a:xfrm>
            <a:off x="1012129" y="31066429"/>
            <a:ext cx="10413281" cy="6934583"/>
          </a:xfrm>
          <a:prstGeom prst="roundRect">
            <a:avLst>
              <a:gd name="adj" fmla="val 6293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40E4FA"/>
            </a:solidFill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800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667F085-1B52-BB36-A0F5-A7B155A4F937}"/>
              </a:ext>
            </a:extLst>
          </p:cNvPr>
          <p:cNvSpPr/>
          <p:nvPr/>
        </p:nvSpPr>
        <p:spPr>
          <a:xfrm>
            <a:off x="22448204" y="22759109"/>
            <a:ext cx="6500586" cy="2093249"/>
          </a:xfrm>
          <a:prstGeom prst="roundRect">
            <a:avLst/>
          </a:prstGeom>
          <a:solidFill>
            <a:schemeClr val="accent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AA4FBE-FD42-F9F1-57BE-0A32EC39E0EE}"/>
              </a:ext>
            </a:extLst>
          </p:cNvPr>
          <p:cNvSpPr txBox="1"/>
          <p:nvPr/>
        </p:nvSpPr>
        <p:spPr>
          <a:xfrm>
            <a:off x="22245458" y="22710568"/>
            <a:ext cx="70021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Android-based Experimental Application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Responsible for participant interaction, experiment execution, and initial data collection</a:t>
            </a:r>
            <a:endParaRPr lang="LID4096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971BC3-9BC6-4C5C-C0A7-8387ACE1190D}"/>
              </a:ext>
            </a:extLst>
          </p:cNvPr>
          <p:cNvSpPr txBox="1"/>
          <p:nvPr/>
        </p:nvSpPr>
        <p:spPr>
          <a:xfrm>
            <a:off x="4489640" y="7115140"/>
            <a:ext cx="226287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>
                <a:solidFill>
                  <a:schemeClr val="bg1"/>
                </a:solidFill>
                <a:latin typeface="David" panose="020E0502060401010101" pitchFamily="34" charset="-79"/>
              </a:rPr>
              <a:t>Daniel Shahar &amp; Rachel Avidan-King   </a:t>
            </a:r>
            <a:r>
              <a:rPr lang="en-US" sz="8000" dirty="0">
                <a:solidFill>
                  <a:prstClr val="white"/>
                </a:solidFill>
                <a:latin typeface="David" panose="020E0502060401010101" pitchFamily="34" charset="-79"/>
              </a:rPr>
              <a:t>•</a:t>
            </a:r>
            <a:r>
              <a:rPr lang="en-US" sz="7500" dirty="0">
                <a:solidFill>
                  <a:schemeClr val="bg1"/>
                </a:solidFill>
                <a:latin typeface="David" panose="020E0502060401010101" pitchFamily="34" charset="-79"/>
              </a:rPr>
              <a:t>   January 2026</a:t>
            </a:r>
            <a:endParaRPr lang="LID4096" sz="7500" dirty="0">
              <a:latin typeface="David" panose="020E0502060401010101" pitchFamily="34" charset="-79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ED849C4-F491-D92E-B50A-746F98C2BD32}"/>
              </a:ext>
            </a:extLst>
          </p:cNvPr>
          <p:cNvSpPr txBox="1">
            <a:spLocks/>
          </p:cNvSpPr>
          <p:nvPr/>
        </p:nvSpPr>
        <p:spPr>
          <a:xfrm>
            <a:off x="23505618" y="9642230"/>
            <a:ext cx="5904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| Research Applications</a:t>
            </a:r>
          </a:p>
          <a:p>
            <a:endParaRPr lang="LID4096" sz="3600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7D5E609-5D8E-4182-0058-EB3295F2B377}"/>
              </a:ext>
            </a:extLst>
          </p:cNvPr>
          <p:cNvSpPr/>
          <p:nvPr/>
        </p:nvSpPr>
        <p:spPr>
          <a:xfrm>
            <a:off x="12183269" y="30983950"/>
            <a:ext cx="3598337" cy="1220775"/>
          </a:xfrm>
          <a:prstGeom prst="roundRect">
            <a:avLst/>
          </a:prstGeom>
          <a:solidFill>
            <a:srgbClr val="E6A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E4D07B0-3327-EB82-0591-2DF7456AD225}"/>
              </a:ext>
            </a:extLst>
          </p:cNvPr>
          <p:cNvSpPr txBox="1"/>
          <p:nvPr/>
        </p:nvSpPr>
        <p:spPr>
          <a:xfrm>
            <a:off x="12357294" y="30918314"/>
            <a:ext cx="30796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 Identification and Access Control</a:t>
            </a:r>
            <a:endParaRPr lang="LID4096" sz="2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BBE31C-8038-5860-4F33-0C11C30F9BDE}"/>
              </a:ext>
            </a:extLst>
          </p:cNvPr>
          <p:cNvSpPr txBox="1"/>
          <p:nvPr/>
        </p:nvSpPr>
        <p:spPr>
          <a:xfrm>
            <a:off x="1637950" y="39364487"/>
            <a:ext cx="269993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Contact:</a:t>
            </a:r>
            <a:r>
              <a:rPr lang="en-US" sz="4000" dirty="0">
                <a:solidFill>
                  <a:schemeClr val="bg1"/>
                </a:solidFill>
              </a:rPr>
              <a:t> Daniel.Shahar@e.braude.ac.il  AND Rachel.Avidan</a:t>
            </a:r>
            <a:r>
              <a:rPr lang="en-US" sz="4000">
                <a:solidFill>
                  <a:schemeClr val="bg1"/>
                </a:solidFill>
              </a:rPr>
              <a:t>.King@</a:t>
            </a:r>
            <a:r>
              <a:rPr lang="en-US" sz="4000" dirty="0">
                <a:solidFill>
                  <a:schemeClr val="bg1"/>
                </a:solidFill>
              </a:rPr>
              <a:t>e.braude.ac.il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Project Repository:</a:t>
            </a:r>
            <a:r>
              <a:rPr lang="en-US" sz="4000" dirty="0">
                <a:solidFill>
                  <a:schemeClr val="bg1"/>
                </a:solidFill>
              </a:rPr>
              <a:t> https://github.com/RachelAvidanKing/Capstone-Project-App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</a:rPr>
              <a:t>Acknowledgments:</a:t>
            </a:r>
            <a:r>
              <a:rPr lang="en-US" sz="4000" dirty="0">
                <a:solidFill>
                  <a:schemeClr val="bg1"/>
                </a:solidFill>
              </a:rPr>
              <a:t> Special thanks to Dr. Anat Dahan and Dr. Marcos Hilsenrat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82DB2F7F-78C1-2344-F7A8-831CCFBDD873}"/>
              </a:ext>
            </a:extLst>
          </p:cNvPr>
          <p:cNvSpPr/>
          <p:nvPr/>
        </p:nvSpPr>
        <p:spPr>
          <a:xfrm>
            <a:off x="20409892" y="33122086"/>
            <a:ext cx="8179824" cy="4878926"/>
          </a:xfrm>
          <a:prstGeom prst="roundRect">
            <a:avLst>
              <a:gd name="adj" fmla="val 6293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40E4FA"/>
            </a:solidFill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8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004F04-16D7-C751-A2C5-3CB1B038FA51}"/>
              </a:ext>
            </a:extLst>
          </p:cNvPr>
          <p:cNvSpPr txBox="1"/>
          <p:nvPr/>
        </p:nvSpPr>
        <p:spPr>
          <a:xfrm>
            <a:off x="1535745" y="31378628"/>
            <a:ext cx="6214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| Technical Implementation</a:t>
            </a:r>
          </a:p>
          <a:p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CD24AB-A776-E853-A074-2770812A1695}"/>
              </a:ext>
            </a:extLst>
          </p:cNvPr>
          <p:cNvSpPr txBox="1"/>
          <p:nvPr/>
        </p:nvSpPr>
        <p:spPr>
          <a:xfrm>
            <a:off x="20818095" y="33436655"/>
            <a:ext cx="6580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| Conclusions &amp; Future Work</a:t>
            </a:r>
          </a:p>
          <a:p>
            <a:endParaRPr lang="LID4096" sz="3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D10248-C8C7-0ECC-2823-71A4FBAA66FD}"/>
              </a:ext>
            </a:extLst>
          </p:cNvPr>
          <p:cNvSpPr/>
          <p:nvPr/>
        </p:nvSpPr>
        <p:spPr>
          <a:xfrm>
            <a:off x="21205309" y="34184646"/>
            <a:ext cx="6689619" cy="583766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3AA0896-CB25-00E6-2AFB-A338EB00967F}"/>
              </a:ext>
            </a:extLst>
          </p:cNvPr>
          <p:cNvSpPr/>
          <p:nvPr/>
        </p:nvSpPr>
        <p:spPr>
          <a:xfrm>
            <a:off x="21205309" y="34939742"/>
            <a:ext cx="6689619" cy="546605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5EDE6F6-68D4-0A98-3035-4658CC85B7C4}"/>
              </a:ext>
            </a:extLst>
          </p:cNvPr>
          <p:cNvSpPr/>
          <p:nvPr/>
        </p:nvSpPr>
        <p:spPr>
          <a:xfrm>
            <a:off x="21205310" y="35652647"/>
            <a:ext cx="6689619" cy="521660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5D34F44-66C9-7190-AEC0-EEC29C83436F}"/>
              </a:ext>
            </a:extLst>
          </p:cNvPr>
          <p:cNvSpPr/>
          <p:nvPr/>
        </p:nvSpPr>
        <p:spPr>
          <a:xfrm>
            <a:off x="21205311" y="36344476"/>
            <a:ext cx="6689619" cy="546605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468BC1D-E2C4-B719-665F-4ED59811F45D}"/>
              </a:ext>
            </a:extLst>
          </p:cNvPr>
          <p:cNvSpPr/>
          <p:nvPr/>
        </p:nvSpPr>
        <p:spPr>
          <a:xfrm>
            <a:off x="21205309" y="37052754"/>
            <a:ext cx="6689619" cy="569414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FB34BE2-B964-5EBF-1CC3-55783AF7E866}"/>
              </a:ext>
            </a:extLst>
          </p:cNvPr>
          <p:cNvSpPr/>
          <p:nvPr/>
        </p:nvSpPr>
        <p:spPr>
          <a:xfrm>
            <a:off x="23673715" y="10571590"/>
            <a:ext cx="5477822" cy="1814803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6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95FFC39-0398-8E0F-73A5-901A819C863B}"/>
              </a:ext>
            </a:extLst>
          </p:cNvPr>
          <p:cNvSpPr txBox="1"/>
          <p:nvPr/>
        </p:nvSpPr>
        <p:spPr>
          <a:xfrm>
            <a:off x="23544455" y="10632206"/>
            <a:ext cx="582656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 Neuroscience</a:t>
            </a:r>
            <a:b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Examine how subliminal and suprathreshold visual cues affect motor planning and reaction time</a:t>
            </a:r>
            <a:endParaRPr lang="LID4096" sz="26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51504A-FAC4-FC41-F34D-EA7E23685379}"/>
              </a:ext>
            </a:extLst>
          </p:cNvPr>
          <p:cNvSpPr txBox="1"/>
          <p:nvPr/>
        </p:nvSpPr>
        <p:spPr>
          <a:xfrm>
            <a:off x="21951112" y="11107621"/>
            <a:ext cx="849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3600" b="1" dirty="0"/>
              <a:t>🤝</a:t>
            </a:r>
            <a:endParaRPr lang="LID4096" sz="3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775A62-E530-BACE-3F80-D698808CE1B8}"/>
              </a:ext>
            </a:extLst>
          </p:cNvPr>
          <p:cNvSpPr txBox="1"/>
          <p:nvPr/>
        </p:nvSpPr>
        <p:spPr>
          <a:xfrm>
            <a:off x="21956249" y="13200592"/>
            <a:ext cx="689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3600" b="1" dirty="0"/>
              <a:t>💬</a:t>
            </a:r>
            <a:endParaRPr lang="LID4096" sz="36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1D40B3F-882E-D96B-176D-777C86197D94}"/>
              </a:ext>
            </a:extLst>
          </p:cNvPr>
          <p:cNvSpPr txBox="1"/>
          <p:nvPr/>
        </p:nvSpPr>
        <p:spPr>
          <a:xfrm>
            <a:off x="21911439" y="15280077"/>
            <a:ext cx="733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3600" b="1" dirty="0"/>
              <a:t>🏥</a:t>
            </a:r>
            <a:endParaRPr lang="LID4096" sz="3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64E1DB5-19C3-4872-A0AC-CF23905320C2}"/>
              </a:ext>
            </a:extLst>
          </p:cNvPr>
          <p:cNvSpPr txBox="1"/>
          <p:nvPr/>
        </p:nvSpPr>
        <p:spPr>
          <a:xfrm>
            <a:off x="21853749" y="17302742"/>
            <a:ext cx="733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3600" b="1" dirty="0"/>
              <a:t>🎓</a:t>
            </a:r>
            <a:endParaRPr lang="LID4096" sz="36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8D2C0D3-B897-1843-0FA5-9907CF49A02A}"/>
              </a:ext>
            </a:extLst>
          </p:cNvPr>
          <p:cNvSpPr txBox="1"/>
          <p:nvPr/>
        </p:nvSpPr>
        <p:spPr>
          <a:xfrm>
            <a:off x="22227869" y="34235596"/>
            <a:ext cx="50138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Expanded Participant Pool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141E9DB-DF27-4308-7491-C1C15763BCED}"/>
              </a:ext>
            </a:extLst>
          </p:cNvPr>
          <p:cNvSpPr txBox="1"/>
          <p:nvPr/>
        </p:nvSpPr>
        <p:spPr>
          <a:xfrm>
            <a:off x="22436120" y="34958499"/>
            <a:ext cx="46822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Cross-Device Validation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DE8DD58-D12C-286B-5BAC-A10BC9E725B6}"/>
              </a:ext>
            </a:extLst>
          </p:cNvPr>
          <p:cNvSpPr txBox="1"/>
          <p:nvPr/>
        </p:nvSpPr>
        <p:spPr>
          <a:xfrm>
            <a:off x="21928969" y="35665055"/>
            <a:ext cx="55981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Data Monitoring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2BA93DA-A024-B7D7-94D9-784C04DB8E54}"/>
              </a:ext>
            </a:extLst>
          </p:cNvPr>
          <p:cNvSpPr txBox="1"/>
          <p:nvPr/>
        </p:nvSpPr>
        <p:spPr>
          <a:xfrm>
            <a:off x="21330429" y="36364794"/>
            <a:ext cx="64831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Extended Experimental Paradigms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B52B234-1281-9736-84AC-4061DE8E1655}"/>
              </a:ext>
            </a:extLst>
          </p:cNvPr>
          <p:cNvSpPr txBox="1"/>
          <p:nvPr/>
        </p:nvSpPr>
        <p:spPr>
          <a:xfrm>
            <a:off x="21526752" y="37080808"/>
            <a:ext cx="60467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Improved Automation and Reporting</a:t>
            </a:r>
            <a:endParaRPr lang="LID4096" sz="2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9FC776E-554B-4238-E00B-B4ED25C69CB5}"/>
              </a:ext>
            </a:extLst>
          </p:cNvPr>
          <p:cNvSpPr txBox="1"/>
          <p:nvPr/>
        </p:nvSpPr>
        <p:spPr>
          <a:xfrm>
            <a:off x="20942694" y="35461134"/>
            <a:ext cx="849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3200" dirty="0"/>
              <a:t>⚡</a:t>
            </a:r>
            <a:endParaRPr lang="LID4096" sz="32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1ECC239-4027-D2D3-58D6-0F029FC75A9C}"/>
              </a:ext>
            </a:extLst>
          </p:cNvPr>
          <p:cNvSpPr txBox="1"/>
          <p:nvPr/>
        </p:nvSpPr>
        <p:spPr>
          <a:xfrm>
            <a:off x="20963517" y="36205768"/>
            <a:ext cx="733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3200" dirty="0"/>
              <a:t>🧠</a:t>
            </a:r>
            <a:endParaRPr lang="LID4096" sz="32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B48B969-867E-ECBA-9326-3D8442636196}"/>
              </a:ext>
            </a:extLst>
          </p:cNvPr>
          <p:cNvSpPr txBox="1"/>
          <p:nvPr/>
        </p:nvSpPr>
        <p:spPr>
          <a:xfrm>
            <a:off x="20931721" y="34771614"/>
            <a:ext cx="931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3200" dirty="0"/>
              <a:t>📱</a:t>
            </a:r>
            <a:endParaRPr lang="LID4096" sz="2800" dirty="0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BCF41B64-2F92-AEC8-5276-EE536FE9C72E}"/>
              </a:ext>
            </a:extLst>
          </p:cNvPr>
          <p:cNvSpPr/>
          <p:nvPr/>
        </p:nvSpPr>
        <p:spPr>
          <a:xfrm>
            <a:off x="1555981" y="32451151"/>
            <a:ext cx="2855149" cy="842400"/>
          </a:xfrm>
          <a:prstGeom prst="roundRect">
            <a:avLst/>
          </a:prstGeom>
          <a:solidFill>
            <a:schemeClr val="accent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0878703-172D-C28A-2BC1-91D89CCEFC69}"/>
              </a:ext>
            </a:extLst>
          </p:cNvPr>
          <p:cNvSpPr txBox="1"/>
          <p:nvPr/>
        </p:nvSpPr>
        <p:spPr>
          <a:xfrm>
            <a:off x="1752750" y="32598866"/>
            <a:ext cx="2855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6FBEB323-FD6A-F168-2C52-F9C6C86DCE1A}"/>
              </a:ext>
            </a:extLst>
          </p:cNvPr>
          <p:cNvSpPr/>
          <p:nvPr/>
        </p:nvSpPr>
        <p:spPr>
          <a:xfrm>
            <a:off x="5479987" y="32439276"/>
            <a:ext cx="5554056" cy="842400"/>
          </a:xfrm>
          <a:prstGeom prst="roundRect">
            <a:avLst/>
          </a:prstGeom>
          <a:solidFill>
            <a:schemeClr val="accent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FAD6CB9-0F8B-8775-0D25-1C045567D910}"/>
              </a:ext>
            </a:extLst>
          </p:cNvPr>
          <p:cNvSpPr txBox="1"/>
          <p:nvPr/>
        </p:nvSpPr>
        <p:spPr>
          <a:xfrm>
            <a:off x="5908157" y="32603166"/>
            <a:ext cx="4790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Environment</a:t>
            </a:r>
          </a:p>
        </p:txBody>
      </p:sp>
      <p:sp>
        <p:nvSpPr>
          <p:cNvPr id="1030" name="Rectangle: Rounded Corners 1029">
            <a:extLst>
              <a:ext uri="{FF2B5EF4-FFF2-40B4-BE49-F238E27FC236}">
                <a16:creationId xmlns:a16="http://schemas.microsoft.com/office/drawing/2014/main" id="{CFF447FB-A61A-289D-B1D3-AF8A387901CC}"/>
              </a:ext>
            </a:extLst>
          </p:cNvPr>
          <p:cNvSpPr/>
          <p:nvPr/>
        </p:nvSpPr>
        <p:spPr>
          <a:xfrm>
            <a:off x="1581465" y="35213044"/>
            <a:ext cx="2852928" cy="842616"/>
          </a:xfrm>
          <a:prstGeom prst="roundRect">
            <a:avLst/>
          </a:prstGeom>
          <a:solidFill>
            <a:schemeClr val="accent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167DE434-7E67-087D-B226-3D1E7FB284E5}"/>
              </a:ext>
            </a:extLst>
          </p:cNvPr>
          <p:cNvSpPr txBox="1"/>
          <p:nvPr/>
        </p:nvSpPr>
        <p:spPr>
          <a:xfrm>
            <a:off x="1725391" y="35372742"/>
            <a:ext cx="2645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System</a:t>
            </a:r>
            <a:endParaRPr lang="LID4096" sz="2400" b="1" dirty="0">
              <a:solidFill>
                <a:schemeClr val="bg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F0E50875-11AB-957F-DAF4-BE8E292AF2D0}"/>
              </a:ext>
            </a:extLst>
          </p:cNvPr>
          <p:cNvSpPr/>
          <p:nvPr/>
        </p:nvSpPr>
        <p:spPr>
          <a:xfrm>
            <a:off x="1325852" y="19932081"/>
            <a:ext cx="7560000" cy="10441987"/>
          </a:xfrm>
          <a:prstGeom prst="roundRect">
            <a:avLst>
              <a:gd name="adj" fmla="val 6293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40E4FA"/>
            </a:solidFill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800" dirty="0">
              <a:solidFill>
                <a:schemeClr val="tx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802B9E4-7965-021E-66A6-DF4E23E791EC}"/>
              </a:ext>
            </a:extLst>
          </p:cNvPr>
          <p:cNvSpPr txBox="1"/>
          <p:nvPr/>
        </p:nvSpPr>
        <p:spPr>
          <a:xfrm>
            <a:off x="2127851" y="20424132"/>
            <a:ext cx="64112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| Project Objectives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A1F7AE26-4004-233C-BBE7-19933F5312DE}"/>
              </a:ext>
            </a:extLst>
          </p:cNvPr>
          <p:cNvSpPr/>
          <p:nvPr/>
        </p:nvSpPr>
        <p:spPr>
          <a:xfrm>
            <a:off x="1541737" y="21552212"/>
            <a:ext cx="7130036" cy="1239729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C16F21B-D791-2A89-6D1D-B370C1607A5F}"/>
              </a:ext>
            </a:extLst>
          </p:cNvPr>
          <p:cNvSpPr txBox="1"/>
          <p:nvPr/>
        </p:nvSpPr>
        <p:spPr>
          <a:xfrm>
            <a:off x="1293284" y="21542904"/>
            <a:ext cx="765492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ü"/>
            </a:pPr>
            <a:r>
              <a:rPr 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a mobile app guiding participants through registration, threshold calibration, and reaching trials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CD8DE829-53E7-0D22-BC31-26A18425C265}"/>
              </a:ext>
            </a:extLst>
          </p:cNvPr>
          <p:cNvSpPr/>
          <p:nvPr/>
        </p:nvSpPr>
        <p:spPr>
          <a:xfrm>
            <a:off x="1541737" y="22998318"/>
            <a:ext cx="7130035" cy="1197159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5C6622A-C726-5141-185B-2B5F68ABA3D9}"/>
              </a:ext>
            </a:extLst>
          </p:cNvPr>
          <p:cNvSpPr txBox="1"/>
          <p:nvPr/>
        </p:nvSpPr>
        <p:spPr>
          <a:xfrm>
            <a:off x="1752750" y="23215278"/>
            <a:ext cx="63927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ü"/>
            </a:pPr>
            <a:r>
              <a:rPr 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 a personalized JND-based thresholding mechanism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C178E1FD-3E5A-D69E-50EB-C6C27451C90D}"/>
              </a:ext>
            </a:extLst>
          </p:cNvPr>
          <p:cNvSpPr/>
          <p:nvPr/>
        </p:nvSpPr>
        <p:spPr>
          <a:xfrm>
            <a:off x="1541738" y="24396145"/>
            <a:ext cx="7158020" cy="1238400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2B7FB4-9175-18C6-1575-6484A8057986}"/>
              </a:ext>
            </a:extLst>
          </p:cNvPr>
          <p:cNvSpPr txBox="1"/>
          <p:nvPr/>
        </p:nvSpPr>
        <p:spPr>
          <a:xfrm>
            <a:off x="1376537" y="24567870"/>
            <a:ext cx="74898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ü"/>
            </a:pPr>
            <a:r>
              <a:rPr 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precise control of timing and trial conditions for consistent cue presentation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A25C3231-E26A-1EE5-84DC-0F58418B26F5}"/>
              </a:ext>
            </a:extLst>
          </p:cNvPr>
          <p:cNvSpPr/>
          <p:nvPr/>
        </p:nvSpPr>
        <p:spPr>
          <a:xfrm>
            <a:off x="1586150" y="25854164"/>
            <a:ext cx="7131600" cy="1238400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5E074B2-AF7D-0552-0D2D-E3CE786022FF}"/>
              </a:ext>
            </a:extLst>
          </p:cNvPr>
          <p:cNvSpPr txBox="1"/>
          <p:nvPr/>
        </p:nvSpPr>
        <p:spPr>
          <a:xfrm>
            <a:off x="1535745" y="26081235"/>
            <a:ext cx="7370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ü"/>
            </a:pPr>
            <a:r>
              <a:rPr 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Ensure management, secure, reliable data storage and synchronization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A56A95C3-77A8-3C1C-67CF-09813D659C5F}"/>
              </a:ext>
            </a:extLst>
          </p:cNvPr>
          <p:cNvSpPr/>
          <p:nvPr/>
        </p:nvSpPr>
        <p:spPr>
          <a:xfrm>
            <a:off x="1601871" y="27288977"/>
            <a:ext cx="7131600" cy="1238400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C134DC3-4C65-B54A-19F5-CC4F10E07A41}"/>
              </a:ext>
            </a:extLst>
          </p:cNvPr>
          <p:cNvSpPr txBox="1"/>
          <p:nvPr/>
        </p:nvSpPr>
        <p:spPr>
          <a:xfrm>
            <a:off x="1513752" y="27485112"/>
            <a:ext cx="71580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ü"/>
            </a:pPr>
            <a:r>
              <a:rPr 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a modular, maintainable architecture for easy extension and reuse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8530B61E-218F-2BE2-6A99-6008D4172A11}"/>
              </a:ext>
            </a:extLst>
          </p:cNvPr>
          <p:cNvSpPr/>
          <p:nvPr/>
        </p:nvSpPr>
        <p:spPr>
          <a:xfrm>
            <a:off x="1622327" y="28720594"/>
            <a:ext cx="7131600" cy="1238400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BD9E475-124E-3A86-4F50-4F04008563AD}"/>
              </a:ext>
            </a:extLst>
          </p:cNvPr>
          <p:cNvSpPr txBox="1"/>
          <p:nvPr/>
        </p:nvSpPr>
        <p:spPr>
          <a:xfrm>
            <a:off x="1526879" y="28957668"/>
            <a:ext cx="71448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ü"/>
            </a:pPr>
            <a:r>
              <a:rPr 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a pipeline for post-processing and visualizing behavioral metrics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931222-E7F0-C1BC-39DD-F53F05AD1F15}"/>
              </a:ext>
            </a:extLst>
          </p:cNvPr>
          <p:cNvSpPr txBox="1"/>
          <p:nvPr/>
        </p:nvSpPr>
        <p:spPr>
          <a:xfrm>
            <a:off x="1213209" y="21229046"/>
            <a:ext cx="849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3600" dirty="0"/>
              <a:t>🧩</a:t>
            </a:r>
            <a:endParaRPr lang="LID4096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DD1F48-FDD2-B461-CBE7-CA5225FDEA44}"/>
              </a:ext>
            </a:extLst>
          </p:cNvPr>
          <p:cNvSpPr txBox="1"/>
          <p:nvPr/>
        </p:nvSpPr>
        <p:spPr>
          <a:xfrm>
            <a:off x="1271038" y="22844768"/>
            <a:ext cx="733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3600" dirty="0"/>
              <a:t>📈</a:t>
            </a:r>
            <a:endParaRPr lang="LID4096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83D52E-95FE-3AE1-0E8B-FF7E3D3CCFE3}"/>
              </a:ext>
            </a:extLst>
          </p:cNvPr>
          <p:cNvSpPr txBox="1"/>
          <p:nvPr/>
        </p:nvSpPr>
        <p:spPr>
          <a:xfrm>
            <a:off x="1303871" y="27111532"/>
            <a:ext cx="763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3600" dirty="0"/>
              <a:t>🌍</a:t>
            </a:r>
            <a:endParaRPr lang="LID4096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FD53FA-6DFF-33F3-B296-BFFCF55BF006}"/>
              </a:ext>
            </a:extLst>
          </p:cNvPr>
          <p:cNvSpPr txBox="1"/>
          <p:nvPr/>
        </p:nvSpPr>
        <p:spPr>
          <a:xfrm>
            <a:off x="1318576" y="28452886"/>
            <a:ext cx="733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3600" dirty="0"/>
              <a:t>✅</a:t>
            </a:r>
            <a:endParaRPr lang="LID4096" sz="3600" dirty="0"/>
          </a:p>
        </p:txBody>
      </p:sp>
      <p:sp>
        <p:nvSpPr>
          <p:cNvPr id="1052" name="Rectangle: Rounded Corners 1051">
            <a:extLst>
              <a:ext uri="{FF2B5EF4-FFF2-40B4-BE49-F238E27FC236}">
                <a16:creationId xmlns:a16="http://schemas.microsoft.com/office/drawing/2014/main" id="{CBD02D88-8C21-9F73-DE57-5DB64B756B55}"/>
              </a:ext>
            </a:extLst>
          </p:cNvPr>
          <p:cNvSpPr/>
          <p:nvPr/>
        </p:nvSpPr>
        <p:spPr>
          <a:xfrm>
            <a:off x="975360" y="9297071"/>
            <a:ext cx="22137907" cy="9783122"/>
          </a:xfrm>
          <a:prstGeom prst="roundRect">
            <a:avLst>
              <a:gd name="adj" fmla="val 6293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00B0F0"/>
            </a:solidFill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800" dirty="0">
              <a:solidFill>
                <a:schemeClr val="tx1"/>
              </a:solidFill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A13FE65-5659-8893-1875-FA53A7874DF8}"/>
              </a:ext>
            </a:extLst>
          </p:cNvPr>
          <p:cNvSpPr txBox="1"/>
          <p:nvPr/>
        </p:nvSpPr>
        <p:spPr>
          <a:xfrm>
            <a:off x="1695574" y="9635847"/>
            <a:ext cx="7582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| The Data Gathering Application</a:t>
            </a:r>
            <a:endParaRPr lang="LID4096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4" name="Rectangle: Rounded Corners 1053">
            <a:extLst>
              <a:ext uri="{FF2B5EF4-FFF2-40B4-BE49-F238E27FC236}">
                <a16:creationId xmlns:a16="http://schemas.microsoft.com/office/drawing/2014/main" id="{5088C2ED-A93F-4205-5630-D0D175C254AD}"/>
              </a:ext>
            </a:extLst>
          </p:cNvPr>
          <p:cNvSpPr/>
          <p:nvPr/>
        </p:nvSpPr>
        <p:spPr>
          <a:xfrm>
            <a:off x="9240801" y="19888575"/>
            <a:ext cx="12598060" cy="9174995"/>
          </a:xfrm>
          <a:prstGeom prst="roundRect">
            <a:avLst>
              <a:gd name="adj" fmla="val 6293"/>
            </a:avLst>
          </a:prstGeom>
          <a:solidFill>
            <a:schemeClr val="tx2">
              <a:lumMod val="10000"/>
              <a:lumOff val="90000"/>
            </a:schemeClr>
          </a:solidFill>
          <a:ln w="127000">
            <a:solidFill>
              <a:schemeClr val="accent2"/>
            </a:solidFill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800" dirty="0">
              <a:solidFill>
                <a:schemeClr val="tx1"/>
              </a:solidFill>
            </a:endParaRP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C2909205-2DE4-D2C0-0919-A5B21974B5AD}"/>
              </a:ext>
            </a:extLst>
          </p:cNvPr>
          <p:cNvSpPr txBox="1"/>
          <p:nvPr/>
        </p:nvSpPr>
        <p:spPr>
          <a:xfrm>
            <a:off x="9930548" y="20141614"/>
            <a:ext cx="4757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Research Results</a:t>
            </a:r>
          </a:p>
        </p:txBody>
      </p:sp>
      <p:pic>
        <p:nvPicPr>
          <p:cNvPr id="1036" name="Graphic 1035" descr="Fast Forward with solid fill">
            <a:extLst>
              <a:ext uri="{FF2B5EF4-FFF2-40B4-BE49-F238E27FC236}">
                <a16:creationId xmlns:a16="http://schemas.microsoft.com/office/drawing/2014/main" id="{E528B2B0-9CFE-F7D0-F72C-813109A8F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749" y="11510134"/>
            <a:ext cx="914400" cy="914400"/>
          </a:xfrm>
          <a:prstGeom prst="rect">
            <a:avLst/>
          </a:prstGeom>
        </p:spPr>
      </p:pic>
      <p:pic>
        <p:nvPicPr>
          <p:cNvPr id="1053" name="Graphic 1052" descr="Fast Forward with solid fill">
            <a:extLst>
              <a:ext uri="{FF2B5EF4-FFF2-40B4-BE49-F238E27FC236}">
                <a16:creationId xmlns:a16="http://schemas.microsoft.com/office/drawing/2014/main" id="{E2BE2CBC-FBB7-5B6E-D8DF-E6DA59C1F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507" y="11480421"/>
            <a:ext cx="914400" cy="914400"/>
          </a:xfrm>
          <a:prstGeom prst="rect">
            <a:avLst/>
          </a:prstGeom>
        </p:spPr>
      </p:pic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AAFA7834-D095-50C0-B280-76CD4D0F2B64}"/>
              </a:ext>
            </a:extLst>
          </p:cNvPr>
          <p:cNvSpPr/>
          <p:nvPr/>
        </p:nvSpPr>
        <p:spPr>
          <a:xfrm>
            <a:off x="5955965" y="13497162"/>
            <a:ext cx="3976914" cy="723322"/>
          </a:xfrm>
          <a:prstGeom prst="roundRect">
            <a:avLst/>
          </a:prstGeom>
          <a:solidFill>
            <a:srgbClr val="E6A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600" dirty="0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070C0290-5313-0A10-E744-054BF1FDD570}"/>
              </a:ext>
            </a:extLst>
          </p:cNvPr>
          <p:cNvSpPr txBox="1"/>
          <p:nvPr/>
        </p:nvSpPr>
        <p:spPr>
          <a:xfrm>
            <a:off x="5908157" y="13578428"/>
            <a:ext cx="41332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Login Screen- ID number</a:t>
            </a:r>
            <a:endParaRPr lang="LID4096" sz="2600" b="1" dirty="0">
              <a:solidFill>
                <a:schemeClr val="bg1"/>
              </a:solidFill>
            </a:endParaRPr>
          </a:p>
        </p:txBody>
      </p:sp>
      <p:pic>
        <p:nvPicPr>
          <p:cNvPr id="1040" name="Graphic 1039" descr="Fast Forward with solid fill">
            <a:extLst>
              <a:ext uri="{FF2B5EF4-FFF2-40B4-BE49-F238E27FC236}">
                <a16:creationId xmlns:a16="http://schemas.microsoft.com/office/drawing/2014/main" id="{28641B4D-7CCD-3D3C-324B-12B2C168C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86318" y="11626060"/>
            <a:ext cx="914400" cy="914400"/>
          </a:xfrm>
          <a:prstGeom prst="rect">
            <a:avLst/>
          </a:prstGeom>
        </p:spPr>
      </p:pic>
      <p:pic>
        <p:nvPicPr>
          <p:cNvPr id="1047" name="Graphic 1046" descr="Fast Forward with solid fill">
            <a:extLst>
              <a:ext uri="{FF2B5EF4-FFF2-40B4-BE49-F238E27FC236}">
                <a16:creationId xmlns:a16="http://schemas.microsoft.com/office/drawing/2014/main" id="{ECB9DB0A-36C5-253D-AA78-E2712FEA7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7135295" y="15847180"/>
            <a:ext cx="914400" cy="914400"/>
          </a:xfrm>
          <a:prstGeom prst="rect">
            <a:avLst/>
          </a:prstGeom>
        </p:spPr>
      </p:pic>
      <p:pic>
        <p:nvPicPr>
          <p:cNvPr id="1048" name="Graphic 1047" descr="Fast Forward with solid fill">
            <a:extLst>
              <a:ext uri="{FF2B5EF4-FFF2-40B4-BE49-F238E27FC236}">
                <a16:creationId xmlns:a16="http://schemas.microsoft.com/office/drawing/2014/main" id="{7AF7E93F-61C0-2BC8-43E4-9933AA3E1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8645805" y="14008257"/>
            <a:ext cx="914400" cy="914400"/>
          </a:xfrm>
          <a:prstGeom prst="rect">
            <a:avLst/>
          </a:prstGeom>
        </p:spPr>
      </p:pic>
      <p:pic>
        <p:nvPicPr>
          <p:cNvPr id="1028" name="תמונה 1027">
            <a:extLst>
              <a:ext uri="{FF2B5EF4-FFF2-40B4-BE49-F238E27FC236}">
                <a16:creationId xmlns:a16="http://schemas.microsoft.com/office/drawing/2014/main" id="{03BAD8EF-0547-3EBE-A590-6EF7B10CE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538" y="10500360"/>
            <a:ext cx="3453648" cy="33500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41" name="TextBox 48">
            <a:extLst>
              <a:ext uri="{FF2B5EF4-FFF2-40B4-BE49-F238E27FC236}">
                <a16:creationId xmlns:a16="http://schemas.microsoft.com/office/drawing/2014/main" id="{B0AD49C3-FE00-E709-85A9-96B2369A328B}"/>
              </a:ext>
            </a:extLst>
          </p:cNvPr>
          <p:cNvSpPr txBox="1"/>
          <p:nvPr/>
        </p:nvSpPr>
        <p:spPr>
          <a:xfrm>
            <a:off x="1530289" y="3689355"/>
            <a:ext cx="2710836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David" panose="020E0502060401010101" pitchFamily="34" charset="-79"/>
              </a:rPr>
              <a:t>A platform that examines how subliminal and conscious visual cues influence goal-directed reaching movements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35EAFA0-7A9E-42F9-CB03-C704ED022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562" y="33564038"/>
            <a:ext cx="1970184" cy="62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6" descr="What Is Gradle? Benefits for DevOps Engineers &amp; Java Projects">
            <a:extLst>
              <a:ext uri="{FF2B5EF4-FFF2-40B4-BE49-F238E27FC236}">
                <a16:creationId xmlns:a16="http://schemas.microsoft.com/office/drawing/2014/main" id="{F97B80A1-54EF-DB1A-4519-EA2FBAF93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953" y="36331308"/>
            <a:ext cx="2227204" cy="77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0" descr="Jupyter Notebook: Exemplos de Códigos e Como Usar | Alura">
            <a:extLst>
              <a:ext uri="{FF2B5EF4-FFF2-40B4-BE49-F238E27FC236}">
                <a16:creationId xmlns:a16="http://schemas.microsoft.com/office/drawing/2014/main" id="{2787EE5D-9379-AFEC-19E5-42E9FBE33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636" y="36187961"/>
            <a:ext cx="932477" cy="108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6" name="Rectangle: Rounded Corners 1029">
            <a:extLst>
              <a:ext uri="{FF2B5EF4-FFF2-40B4-BE49-F238E27FC236}">
                <a16:creationId xmlns:a16="http://schemas.microsoft.com/office/drawing/2014/main" id="{C6D9DD30-2275-27D6-6F5B-DC170BF32C2D}"/>
              </a:ext>
            </a:extLst>
          </p:cNvPr>
          <p:cNvSpPr/>
          <p:nvPr/>
        </p:nvSpPr>
        <p:spPr>
          <a:xfrm>
            <a:off x="5757987" y="35204720"/>
            <a:ext cx="5086438" cy="842616"/>
          </a:xfrm>
          <a:prstGeom prst="roundRect">
            <a:avLst/>
          </a:prstGeom>
          <a:solidFill>
            <a:schemeClr val="accent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057" name="TextBox 122">
            <a:extLst>
              <a:ext uri="{FF2B5EF4-FFF2-40B4-BE49-F238E27FC236}">
                <a16:creationId xmlns:a16="http://schemas.microsoft.com/office/drawing/2014/main" id="{2B79EA6C-763A-7AAD-4467-1E3042616544}"/>
              </a:ext>
            </a:extLst>
          </p:cNvPr>
          <p:cNvSpPr txBox="1"/>
          <p:nvPr/>
        </p:nvSpPr>
        <p:spPr>
          <a:xfrm>
            <a:off x="7759561" y="35353121"/>
            <a:ext cx="1274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A6B5F3BA-688E-7FA1-5A4B-BE77E0E183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3919" y="33885889"/>
            <a:ext cx="1805665" cy="1040267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6DD4DEB7-58B9-D9BE-2B7C-46D9BFD94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740" y="33313460"/>
            <a:ext cx="964627" cy="964627"/>
          </a:xfrm>
          <a:prstGeom prst="rect">
            <a:avLst/>
          </a:prstGeom>
        </p:spPr>
      </p:pic>
      <p:pic>
        <p:nvPicPr>
          <p:cNvPr id="88" name="Picture 12">
            <a:extLst>
              <a:ext uri="{FF2B5EF4-FFF2-40B4-BE49-F238E27FC236}">
                <a16:creationId xmlns:a16="http://schemas.microsoft.com/office/drawing/2014/main" id="{2E16527E-49FD-C03E-0D19-DDBAFA6B1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41" y="36194396"/>
            <a:ext cx="1848889" cy="75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Best AI Tools: Python library SciPy">
            <a:extLst>
              <a:ext uri="{FF2B5EF4-FFF2-40B4-BE49-F238E27FC236}">
                <a16:creationId xmlns:a16="http://schemas.microsoft.com/office/drawing/2014/main" id="{550E0BB7-8ABD-464A-8281-BFCA4637F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957" y="36223952"/>
            <a:ext cx="1593885" cy="63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תמונה 88">
            <a:extLst>
              <a:ext uri="{FF2B5EF4-FFF2-40B4-BE49-F238E27FC236}">
                <a16:creationId xmlns:a16="http://schemas.microsoft.com/office/drawing/2014/main" id="{AC14089F-5C57-975D-4F82-9D195A6904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9085" y="33495027"/>
            <a:ext cx="1337610" cy="752405"/>
          </a:xfrm>
          <a:prstGeom prst="rect">
            <a:avLst/>
          </a:prstGeom>
        </p:spPr>
      </p:pic>
      <p:pic>
        <p:nvPicPr>
          <p:cNvPr id="90" name="תמונה 89">
            <a:extLst>
              <a:ext uri="{FF2B5EF4-FFF2-40B4-BE49-F238E27FC236}">
                <a16:creationId xmlns:a16="http://schemas.microsoft.com/office/drawing/2014/main" id="{3C2F0093-B0B1-AEF9-EBE8-00004E09BB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5990" y="33377976"/>
            <a:ext cx="1969200" cy="673673"/>
          </a:xfrm>
          <a:prstGeom prst="rect">
            <a:avLst/>
          </a:prstGeom>
        </p:spPr>
      </p:pic>
      <p:pic>
        <p:nvPicPr>
          <p:cNvPr id="92" name="Picture 40" descr="A blue and black logo&#10;&#10;AI-generated content may be incorrect.">
            <a:extLst>
              <a:ext uri="{FF2B5EF4-FFF2-40B4-BE49-F238E27FC236}">
                <a16:creationId xmlns:a16="http://schemas.microsoft.com/office/drawing/2014/main" id="{CFE6769E-A62B-7123-274E-0BD668D27D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062" y="36984079"/>
            <a:ext cx="1940343" cy="680090"/>
          </a:xfrm>
          <a:prstGeom prst="rect">
            <a:avLst/>
          </a:prstGeom>
        </p:spPr>
      </p:pic>
      <p:sp>
        <p:nvSpPr>
          <p:cNvPr id="121" name="תיבת טקסט 120">
            <a:extLst>
              <a:ext uri="{FF2B5EF4-FFF2-40B4-BE49-F238E27FC236}">
                <a16:creationId xmlns:a16="http://schemas.microsoft.com/office/drawing/2014/main" id="{7404BBE3-7617-2727-DC1B-1AC7A73D7849}"/>
              </a:ext>
            </a:extLst>
          </p:cNvPr>
          <p:cNvSpPr txBox="1"/>
          <p:nvPr/>
        </p:nvSpPr>
        <p:spPr>
          <a:xfrm>
            <a:off x="4224773" y="6188784"/>
            <a:ext cx="2157848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</a:rPr>
              <a:t>Software Engineering Department • Braude College of Engineering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DD2F3FC9-A456-EF94-1235-926A4328F2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85568" y="10565826"/>
            <a:ext cx="5001808" cy="2880000"/>
          </a:xfrm>
          <a:prstGeom prst="rect">
            <a:avLst/>
          </a:prstGeom>
        </p:spPr>
      </p:pic>
      <p:pic>
        <p:nvPicPr>
          <p:cNvPr id="15" name="תמונה 14" descr="תמונה שמכילה טקסט, צילום מסך, תוכנה, מערכת הפעל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45A9041C-FDFD-26E0-3709-4B95890046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994857" y="10579294"/>
            <a:ext cx="4970097" cy="2880000"/>
          </a:xfrm>
          <a:prstGeom prst="rect">
            <a:avLst/>
          </a:prstGeom>
        </p:spPr>
      </p:pic>
      <p:sp>
        <p:nvSpPr>
          <p:cNvPr id="41" name="Rectangle: Rounded Corners 126">
            <a:extLst>
              <a:ext uri="{FF2B5EF4-FFF2-40B4-BE49-F238E27FC236}">
                <a16:creationId xmlns:a16="http://schemas.microsoft.com/office/drawing/2014/main" id="{8A4912E0-A5FE-D270-8917-47C4D872F40E}"/>
              </a:ext>
            </a:extLst>
          </p:cNvPr>
          <p:cNvSpPr/>
          <p:nvPr/>
        </p:nvSpPr>
        <p:spPr>
          <a:xfrm>
            <a:off x="11501330" y="13500502"/>
            <a:ext cx="3976914" cy="723322"/>
          </a:xfrm>
          <a:prstGeom prst="roundRect">
            <a:avLst/>
          </a:prstGeom>
          <a:solidFill>
            <a:srgbClr val="E6A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600" dirty="0"/>
          </a:p>
        </p:txBody>
      </p:sp>
      <p:sp>
        <p:nvSpPr>
          <p:cNvPr id="80" name="TextBox 1024">
            <a:extLst>
              <a:ext uri="{FF2B5EF4-FFF2-40B4-BE49-F238E27FC236}">
                <a16:creationId xmlns:a16="http://schemas.microsoft.com/office/drawing/2014/main" id="{43196DF3-E04E-0176-8ACB-5C33D944377D}"/>
              </a:ext>
            </a:extLst>
          </p:cNvPr>
          <p:cNvSpPr txBox="1"/>
          <p:nvPr/>
        </p:nvSpPr>
        <p:spPr>
          <a:xfrm>
            <a:off x="11590672" y="13378373"/>
            <a:ext cx="384628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Registration Process (New Participants)</a:t>
            </a:r>
            <a:endParaRPr lang="LID4096" sz="2600" b="1" dirty="0">
              <a:solidFill>
                <a:schemeClr val="bg1"/>
              </a:solidFill>
            </a:endParaRPr>
          </a:p>
        </p:txBody>
      </p:sp>
      <p:pic>
        <p:nvPicPr>
          <p:cNvPr id="91" name="תמונה 90">
            <a:extLst>
              <a:ext uri="{FF2B5EF4-FFF2-40B4-BE49-F238E27FC236}">
                <a16:creationId xmlns:a16="http://schemas.microsoft.com/office/drawing/2014/main" id="{0F268EE6-D9C5-67D7-211C-81769CAAE9E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531936" y="10570525"/>
            <a:ext cx="5002369" cy="2880000"/>
          </a:xfrm>
          <a:prstGeom prst="rect">
            <a:avLst/>
          </a:prstGeom>
        </p:spPr>
      </p:pic>
      <p:pic>
        <p:nvPicPr>
          <p:cNvPr id="118" name="תמונה 117">
            <a:extLst>
              <a:ext uri="{FF2B5EF4-FFF2-40B4-BE49-F238E27FC236}">
                <a16:creationId xmlns:a16="http://schemas.microsoft.com/office/drawing/2014/main" id="{B92C8965-A5C5-A767-CC4E-E3BA002A1B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9870" y="14781159"/>
            <a:ext cx="5084939" cy="2880000"/>
          </a:xfrm>
          <a:prstGeom prst="rect">
            <a:avLst/>
          </a:prstGeom>
        </p:spPr>
      </p:pic>
      <p:sp>
        <p:nvSpPr>
          <p:cNvPr id="120" name="Rectangle: Rounded Corners 126">
            <a:extLst>
              <a:ext uri="{FF2B5EF4-FFF2-40B4-BE49-F238E27FC236}">
                <a16:creationId xmlns:a16="http://schemas.microsoft.com/office/drawing/2014/main" id="{C848AF0A-FD10-8B6C-9E2D-B076453BEC36}"/>
              </a:ext>
            </a:extLst>
          </p:cNvPr>
          <p:cNvSpPr/>
          <p:nvPr/>
        </p:nvSpPr>
        <p:spPr>
          <a:xfrm>
            <a:off x="17030401" y="13463663"/>
            <a:ext cx="3976914" cy="723322"/>
          </a:xfrm>
          <a:prstGeom prst="roundRect">
            <a:avLst/>
          </a:prstGeom>
          <a:solidFill>
            <a:srgbClr val="E6A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600" dirty="0"/>
          </a:p>
        </p:txBody>
      </p:sp>
      <p:sp>
        <p:nvSpPr>
          <p:cNvPr id="123" name="TextBox 1024">
            <a:extLst>
              <a:ext uri="{FF2B5EF4-FFF2-40B4-BE49-F238E27FC236}">
                <a16:creationId xmlns:a16="http://schemas.microsoft.com/office/drawing/2014/main" id="{BD00F1DF-14B7-3DB1-2B7B-1BC411FA47B4}"/>
              </a:ext>
            </a:extLst>
          </p:cNvPr>
          <p:cNvSpPr txBox="1"/>
          <p:nvPr/>
        </p:nvSpPr>
        <p:spPr>
          <a:xfrm>
            <a:off x="17129769" y="13556660"/>
            <a:ext cx="38462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Explanation Screen</a:t>
            </a:r>
            <a:endParaRPr lang="LID4096" sz="2600" b="1" dirty="0">
              <a:solidFill>
                <a:schemeClr val="bg1"/>
              </a:solidFill>
            </a:endParaRPr>
          </a:p>
        </p:txBody>
      </p:sp>
      <p:sp>
        <p:nvSpPr>
          <p:cNvPr id="124" name="Rectangle: Rounded Corners 126">
            <a:extLst>
              <a:ext uri="{FF2B5EF4-FFF2-40B4-BE49-F238E27FC236}">
                <a16:creationId xmlns:a16="http://schemas.microsoft.com/office/drawing/2014/main" id="{5C8EC381-C3C2-5714-7DB3-7F4B24136253}"/>
              </a:ext>
            </a:extLst>
          </p:cNvPr>
          <p:cNvSpPr/>
          <p:nvPr/>
        </p:nvSpPr>
        <p:spPr>
          <a:xfrm>
            <a:off x="18481952" y="17779565"/>
            <a:ext cx="3976914" cy="723322"/>
          </a:xfrm>
          <a:prstGeom prst="roundRect">
            <a:avLst/>
          </a:prstGeom>
          <a:solidFill>
            <a:srgbClr val="E6A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600" dirty="0"/>
          </a:p>
        </p:txBody>
      </p:sp>
      <p:sp>
        <p:nvSpPr>
          <p:cNvPr id="1032" name="TextBox 1024">
            <a:extLst>
              <a:ext uri="{FF2B5EF4-FFF2-40B4-BE49-F238E27FC236}">
                <a16:creationId xmlns:a16="http://schemas.microsoft.com/office/drawing/2014/main" id="{EF97CD49-BF45-C2AD-6A3B-17B0F5861CCF}"/>
              </a:ext>
            </a:extLst>
          </p:cNvPr>
          <p:cNvSpPr txBox="1"/>
          <p:nvPr/>
        </p:nvSpPr>
        <p:spPr>
          <a:xfrm>
            <a:off x="18580834" y="17897813"/>
            <a:ext cx="38462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Performing the JND Task</a:t>
            </a:r>
            <a:endParaRPr lang="LID4096" sz="2600" b="1" dirty="0">
              <a:solidFill>
                <a:schemeClr val="bg1"/>
              </a:solidFill>
            </a:endParaRPr>
          </a:p>
        </p:txBody>
      </p:sp>
      <p:pic>
        <p:nvPicPr>
          <p:cNvPr id="1039" name="תמונה 1038">
            <a:extLst>
              <a:ext uri="{FF2B5EF4-FFF2-40B4-BE49-F238E27FC236}">
                <a16:creationId xmlns:a16="http://schemas.microsoft.com/office/drawing/2014/main" id="{27F5539B-3863-340B-FA49-C8AE58A54B3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246083" y="14846951"/>
            <a:ext cx="4993762" cy="2880000"/>
          </a:xfrm>
          <a:prstGeom prst="rect">
            <a:avLst/>
          </a:prstGeom>
        </p:spPr>
      </p:pic>
      <p:sp>
        <p:nvSpPr>
          <p:cNvPr id="1046" name="Rectangle: Rounded Corners 126">
            <a:extLst>
              <a:ext uri="{FF2B5EF4-FFF2-40B4-BE49-F238E27FC236}">
                <a16:creationId xmlns:a16="http://schemas.microsoft.com/office/drawing/2014/main" id="{7AAD28EA-3A4F-987D-3FD9-ED3A90A8EC35}"/>
              </a:ext>
            </a:extLst>
          </p:cNvPr>
          <p:cNvSpPr/>
          <p:nvPr/>
        </p:nvSpPr>
        <p:spPr>
          <a:xfrm>
            <a:off x="12784764" y="17773559"/>
            <a:ext cx="3976914" cy="723322"/>
          </a:xfrm>
          <a:prstGeom prst="roundRect">
            <a:avLst/>
          </a:prstGeom>
          <a:solidFill>
            <a:srgbClr val="E6A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600" dirty="0"/>
          </a:p>
        </p:txBody>
      </p:sp>
      <p:sp>
        <p:nvSpPr>
          <p:cNvPr id="1051" name="TextBox 1024">
            <a:extLst>
              <a:ext uri="{FF2B5EF4-FFF2-40B4-BE49-F238E27FC236}">
                <a16:creationId xmlns:a16="http://schemas.microsoft.com/office/drawing/2014/main" id="{7B8BCF8C-DC34-5465-DF50-71F3223CFD24}"/>
              </a:ext>
            </a:extLst>
          </p:cNvPr>
          <p:cNvSpPr txBox="1"/>
          <p:nvPr/>
        </p:nvSpPr>
        <p:spPr>
          <a:xfrm>
            <a:off x="12900152" y="17878949"/>
            <a:ext cx="38462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Explanation Screen</a:t>
            </a:r>
            <a:endParaRPr lang="LID4096" sz="2600" b="1" dirty="0">
              <a:solidFill>
                <a:schemeClr val="bg1"/>
              </a:solidFill>
            </a:endParaRPr>
          </a:p>
        </p:txBody>
      </p:sp>
      <p:pic>
        <p:nvPicPr>
          <p:cNvPr id="1058" name="תמונה 1057">
            <a:extLst>
              <a:ext uri="{FF2B5EF4-FFF2-40B4-BE49-F238E27FC236}">
                <a16:creationId xmlns:a16="http://schemas.microsoft.com/office/drawing/2014/main" id="{C6C4D0B4-593C-C4C2-F918-8BBB51E54CB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27606" y="14831944"/>
            <a:ext cx="5129999" cy="2880000"/>
          </a:xfrm>
          <a:prstGeom prst="rect">
            <a:avLst/>
          </a:prstGeom>
        </p:spPr>
      </p:pic>
      <p:pic>
        <p:nvPicPr>
          <p:cNvPr id="1059" name="Graphic 1046" descr="Fast Forward with solid fill">
            <a:extLst>
              <a:ext uri="{FF2B5EF4-FFF2-40B4-BE49-F238E27FC236}">
                <a16:creationId xmlns:a16="http://schemas.microsoft.com/office/drawing/2014/main" id="{E5987333-EFC6-3942-3BFB-C840BAF15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511735" y="15822823"/>
            <a:ext cx="914400" cy="914400"/>
          </a:xfrm>
          <a:prstGeom prst="rect">
            <a:avLst/>
          </a:prstGeom>
        </p:spPr>
      </p:pic>
      <p:pic>
        <p:nvPicPr>
          <p:cNvPr id="1060" name="תמונה 1059">
            <a:extLst>
              <a:ext uri="{FF2B5EF4-FFF2-40B4-BE49-F238E27FC236}">
                <a16:creationId xmlns:a16="http://schemas.microsoft.com/office/drawing/2014/main" id="{2E9E9EBB-4724-2C4A-BD1E-3FD93CDCE8F1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6" t="6653" r="4478" b="11230"/>
          <a:stretch>
            <a:fillRect/>
          </a:stretch>
        </p:blipFill>
        <p:spPr bwMode="auto">
          <a:xfrm>
            <a:off x="1076671" y="14872977"/>
            <a:ext cx="5046667" cy="288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61" name="Graphic 1046" descr="Fast Forward with solid fill">
            <a:extLst>
              <a:ext uri="{FF2B5EF4-FFF2-40B4-BE49-F238E27FC236}">
                <a16:creationId xmlns:a16="http://schemas.microsoft.com/office/drawing/2014/main" id="{B3D6FEF1-DF65-EB28-3C08-42DCAB8A3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784731" y="15847180"/>
            <a:ext cx="914400" cy="914400"/>
          </a:xfrm>
          <a:prstGeom prst="rect">
            <a:avLst/>
          </a:prstGeom>
        </p:spPr>
      </p:pic>
      <p:sp>
        <p:nvSpPr>
          <p:cNvPr id="1062" name="Rectangle: Rounded Corners 126">
            <a:extLst>
              <a:ext uri="{FF2B5EF4-FFF2-40B4-BE49-F238E27FC236}">
                <a16:creationId xmlns:a16="http://schemas.microsoft.com/office/drawing/2014/main" id="{0C5CAC18-2467-53B8-217E-3CE9A1282289}"/>
              </a:ext>
            </a:extLst>
          </p:cNvPr>
          <p:cNvSpPr/>
          <p:nvPr/>
        </p:nvSpPr>
        <p:spPr>
          <a:xfrm>
            <a:off x="7143411" y="17771695"/>
            <a:ext cx="3976914" cy="723322"/>
          </a:xfrm>
          <a:prstGeom prst="roundRect">
            <a:avLst/>
          </a:prstGeom>
          <a:solidFill>
            <a:srgbClr val="E6A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600" dirty="0"/>
          </a:p>
        </p:txBody>
      </p:sp>
      <p:sp>
        <p:nvSpPr>
          <p:cNvPr id="1063" name="TextBox 1024">
            <a:extLst>
              <a:ext uri="{FF2B5EF4-FFF2-40B4-BE49-F238E27FC236}">
                <a16:creationId xmlns:a16="http://schemas.microsoft.com/office/drawing/2014/main" id="{BA5BC868-C8FE-185A-28DC-111BAE2A0AED}"/>
              </a:ext>
            </a:extLst>
          </p:cNvPr>
          <p:cNvSpPr txBox="1"/>
          <p:nvPr/>
        </p:nvSpPr>
        <p:spPr>
          <a:xfrm>
            <a:off x="7267694" y="17871538"/>
            <a:ext cx="38462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Experimental Trials</a:t>
            </a:r>
            <a:endParaRPr lang="LID4096" sz="2600" b="1" dirty="0">
              <a:solidFill>
                <a:schemeClr val="bg1"/>
              </a:solidFill>
            </a:endParaRPr>
          </a:p>
        </p:txBody>
      </p:sp>
      <p:sp>
        <p:nvSpPr>
          <p:cNvPr id="1064" name="Rectangle: Rounded Corners 126">
            <a:extLst>
              <a:ext uri="{FF2B5EF4-FFF2-40B4-BE49-F238E27FC236}">
                <a16:creationId xmlns:a16="http://schemas.microsoft.com/office/drawing/2014/main" id="{0D96FF9B-BF18-9A8B-73D3-C806A94CE204}"/>
              </a:ext>
            </a:extLst>
          </p:cNvPr>
          <p:cNvSpPr/>
          <p:nvPr/>
        </p:nvSpPr>
        <p:spPr>
          <a:xfrm>
            <a:off x="1592230" y="17801950"/>
            <a:ext cx="3976914" cy="723322"/>
          </a:xfrm>
          <a:prstGeom prst="roundRect">
            <a:avLst/>
          </a:prstGeom>
          <a:solidFill>
            <a:srgbClr val="E6A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600" dirty="0"/>
          </a:p>
        </p:txBody>
      </p:sp>
      <p:sp>
        <p:nvSpPr>
          <p:cNvPr id="1065" name="TextBox 1024">
            <a:extLst>
              <a:ext uri="{FF2B5EF4-FFF2-40B4-BE49-F238E27FC236}">
                <a16:creationId xmlns:a16="http://schemas.microsoft.com/office/drawing/2014/main" id="{59D3ED51-6FB9-7AF9-F412-8004F9C9EE3C}"/>
              </a:ext>
            </a:extLst>
          </p:cNvPr>
          <p:cNvSpPr txBox="1"/>
          <p:nvPr/>
        </p:nvSpPr>
        <p:spPr>
          <a:xfrm>
            <a:off x="1674392" y="17908855"/>
            <a:ext cx="38462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Experiment Completion</a:t>
            </a:r>
            <a:endParaRPr lang="LID4096" sz="2600" b="1" dirty="0">
              <a:solidFill>
                <a:schemeClr val="bg1"/>
              </a:solidFill>
            </a:endParaRP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CB20505C-AB9F-E0F9-5D25-4D71C45B32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426228" y="21374470"/>
            <a:ext cx="3935105" cy="2700000"/>
          </a:xfrm>
          <a:prstGeom prst="rect">
            <a:avLst/>
          </a:prstGeom>
        </p:spPr>
      </p:pic>
      <p:sp>
        <p:nvSpPr>
          <p:cNvPr id="18" name="TextBox 1024">
            <a:extLst>
              <a:ext uri="{FF2B5EF4-FFF2-40B4-BE49-F238E27FC236}">
                <a16:creationId xmlns:a16="http://schemas.microsoft.com/office/drawing/2014/main" id="{72EF8A61-C50A-C16C-9E08-9F30765CCC4E}"/>
              </a:ext>
            </a:extLst>
          </p:cNvPr>
          <p:cNvSpPr txBox="1"/>
          <p:nvPr/>
        </p:nvSpPr>
        <p:spPr>
          <a:xfrm>
            <a:off x="9415336" y="24037583"/>
            <a:ext cx="3846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Time from GO signal to movement onset</a:t>
            </a:r>
            <a:endParaRPr lang="LID4096" sz="2000" dirty="0">
              <a:solidFill>
                <a:schemeClr val="accent1"/>
              </a:solidFill>
            </a:endParaRPr>
          </a:p>
        </p:txBody>
      </p:sp>
      <p:pic>
        <p:nvPicPr>
          <p:cNvPr id="39" name="Picture 3" descr="A group of graphs with different colored squares&#10;&#10;AI-generated content may be incorrect.">
            <a:extLst>
              <a:ext uri="{FF2B5EF4-FFF2-40B4-BE49-F238E27FC236}">
                <a16:creationId xmlns:a16="http://schemas.microsoft.com/office/drawing/2014/main" id="{83EF6496-B982-1D81-8145-3A567446AAA6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3829" r="450" b="50045"/>
          <a:stretch>
            <a:fillRect/>
          </a:stretch>
        </p:blipFill>
        <p:spPr bwMode="auto">
          <a:xfrm>
            <a:off x="13646285" y="21354015"/>
            <a:ext cx="4002596" cy="2736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5" name="TextBox 1024">
            <a:extLst>
              <a:ext uri="{FF2B5EF4-FFF2-40B4-BE49-F238E27FC236}">
                <a16:creationId xmlns:a16="http://schemas.microsoft.com/office/drawing/2014/main" id="{5B91AFBA-BD52-86FC-EDF6-8A7382A3B0F1}"/>
              </a:ext>
            </a:extLst>
          </p:cNvPr>
          <p:cNvSpPr txBox="1"/>
          <p:nvPr/>
        </p:nvSpPr>
        <p:spPr>
          <a:xfrm>
            <a:off x="13849084" y="24057245"/>
            <a:ext cx="3846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Time from movement onset to target acquisition</a:t>
            </a:r>
            <a:endParaRPr lang="LID4096" sz="2000" dirty="0">
              <a:solidFill>
                <a:schemeClr val="accent1"/>
              </a:solidFill>
            </a:endParaRPr>
          </a:p>
        </p:txBody>
      </p:sp>
      <p:pic>
        <p:nvPicPr>
          <p:cNvPr id="96" name="Picture 3" descr="A group of graphs with different colored squares&#10;&#10;AI-generated content may be incorrect.">
            <a:extLst>
              <a:ext uri="{FF2B5EF4-FFF2-40B4-BE49-F238E27FC236}">
                <a16:creationId xmlns:a16="http://schemas.microsoft.com/office/drawing/2014/main" id="{284C25B4-A130-95F5-02E5-BFCA2D5768D8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08" r="49825"/>
          <a:stretch>
            <a:fillRect/>
          </a:stretch>
        </p:blipFill>
        <p:spPr bwMode="auto">
          <a:xfrm>
            <a:off x="17884659" y="21316861"/>
            <a:ext cx="3780000" cy="28120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7" name="TextBox 1024">
            <a:extLst>
              <a:ext uri="{FF2B5EF4-FFF2-40B4-BE49-F238E27FC236}">
                <a16:creationId xmlns:a16="http://schemas.microsoft.com/office/drawing/2014/main" id="{00EE05D5-6706-00DA-76C9-1761890226E1}"/>
              </a:ext>
            </a:extLst>
          </p:cNvPr>
          <p:cNvSpPr txBox="1"/>
          <p:nvPr/>
        </p:nvSpPr>
        <p:spPr>
          <a:xfrm>
            <a:off x="17853698" y="24091122"/>
            <a:ext cx="40272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Path length, derived from recorded (x, y) coordinates, reflecting movement directness and control</a:t>
            </a:r>
          </a:p>
        </p:txBody>
      </p:sp>
      <p:sp>
        <p:nvSpPr>
          <p:cNvPr id="119" name="TextBox 1024">
            <a:extLst>
              <a:ext uri="{FF2B5EF4-FFF2-40B4-BE49-F238E27FC236}">
                <a16:creationId xmlns:a16="http://schemas.microsoft.com/office/drawing/2014/main" id="{BBF1BBA9-7751-AD83-4E17-375E1642F330}"/>
              </a:ext>
            </a:extLst>
          </p:cNvPr>
          <p:cNvSpPr txBox="1"/>
          <p:nvPr/>
        </p:nvSpPr>
        <p:spPr>
          <a:xfrm>
            <a:off x="9271634" y="20865867"/>
            <a:ext cx="660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accent1"/>
                </a:solidFill>
              </a:rPr>
              <a:t>Comparison Across Experimental Conditions</a:t>
            </a:r>
            <a:endParaRPr lang="LID4096" sz="2400" b="1" u="sng" dirty="0">
              <a:solidFill>
                <a:schemeClr val="accent1"/>
              </a:solidFill>
            </a:endParaRPr>
          </a:p>
        </p:txBody>
      </p:sp>
      <p:sp>
        <p:nvSpPr>
          <p:cNvPr id="122" name="TextBox 1024">
            <a:extLst>
              <a:ext uri="{FF2B5EF4-FFF2-40B4-BE49-F238E27FC236}">
                <a16:creationId xmlns:a16="http://schemas.microsoft.com/office/drawing/2014/main" id="{66D6846F-1D0F-7897-EDBE-423A9CE196D9}"/>
              </a:ext>
            </a:extLst>
          </p:cNvPr>
          <p:cNvSpPr txBox="1"/>
          <p:nvPr/>
        </p:nvSpPr>
        <p:spPr>
          <a:xfrm>
            <a:off x="9216160" y="25022674"/>
            <a:ext cx="6374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accent1"/>
                </a:solidFill>
              </a:rPr>
              <a:t>Movement Metrics and Trajectory Analysis</a:t>
            </a:r>
            <a:endParaRPr lang="LID4096" sz="2400" b="1" u="sng" dirty="0">
              <a:solidFill>
                <a:schemeClr val="accent1"/>
              </a:solidFill>
            </a:endParaRPr>
          </a:p>
        </p:txBody>
      </p:sp>
      <p:pic>
        <p:nvPicPr>
          <p:cNvPr id="1029" name="Picture 1">
            <a:extLst>
              <a:ext uri="{FF2B5EF4-FFF2-40B4-BE49-F238E27FC236}">
                <a16:creationId xmlns:a16="http://schemas.microsoft.com/office/drawing/2014/main" id="{E1FA2D8F-E7D4-C2B6-15A7-3CD812BF6514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410" y="25435154"/>
            <a:ext cx="6142502" cy="3485345"/>
          </a:xfrm>
          <a:prstGeom prst="rect">
            <a:avLst/>
          </a:prstGeom>
        </p:spPr>
      </p:pic>
      <p:pic>
        <p:nvPicPr>
          <p:cNvPr id="1034" name="תמונה 1033">
            <a:extLst>
              <a:ext uri="{FF2B5EF4-FFF2-40B4-BE49-F238E27FC236}">
                <a16:creationId xmlns:a16="http://schemas.microsoft.com/office/drawing/2014/main" id="{1ECDE5C2-6506-C74B-F14B-376615B2D9A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flipV="1">
            <a:off x="1392129" y="24243162"/>
            <a:ext cx="490440" cy="490440"/>
          </a:xfrm>
          <a:prstGeom prst="rect">
            <a:avLst/>
          </a:prstGeom>
        </p:spPr>
      </p:pic>
      <p:pic>
        <p:nvPicPr>
          <p:cNvPr id="1037" name="תמונה 1036">
            <a:extLst>
              <a:ext uri="{FF2B5EF4-FFF2-40B4-BE49-F238E27FC236}">
                <a16:creationId xmlns:a16="http://schemas.microsoft.com/office/drawing/2014/main" id="{FCADEA46-07EA-D19F-3B10-31F4F89FB23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40697" y="25704896"/>
            <a:ext cx="489600" cy="489600"/>
          </a:xfrm>
          <a:prstGeom prst="rect">
            <a:avLst/>
          </a:prstGeom>
        </p:spPr>
      </p:pic>
      <p:pic>
        <p:nvPicPr>
          <p:cNvPr id="1071" name="תמונה 1070">
            <a:extLst>
              <a:ext uri="{FF2B5EF4-FFF2-40B4-BE49-F238E27FC236}">
                <a16:creationId xmlns:a16="http://schemas.microsoft.com/office/drawing/2014/main" id="{5BE532CF-DF89-414C-7422-E180EA8EA16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flipV="1">
            <a:off x="21105716" y="34084108"/>
            <a:ext cx="571335" cy="401512"/>
          </a:xfrm>
          <a:prstGeom prst="rect">
            <a:avLst/>
          </a:prstGeom>
        </p:spPr>
      </p:pic>
      <p:pic>
        <p:nvPicPr>
          <p:cNvPr id="1074" name="תמונה 1073">
            <a:extLst>
              <a:ext uri="{FF2B5EF4-FFF2-40B4-BE49-F238E27FC236}">
                <a16:creationId xmlns:a16="http://schemas.microsoft.com/office/drawing/2014/main" id="{7D6F8CA3-AB04-9258-D316-541FFCE7452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0803335" y="36834352"/>
            <a:ext cx="1048603" cy="853514"/>
          </a:xfrm>
          <a:prstGeom prst="rect">
            <a:avLst/>
          </a:prstGeom>
        </p:spPr>
      </p:pic>
      <p:pic>
        <p:nvPicPr>
          <p:cNvPr id="1076" name="תמונה 1075">
            <a:extLst>
              <a:ext uri="{FF2B5EF4-FFF2-40B4-BE49-F238E27FC236}">
                <a16:creationId xmlns:a16="http://schemas.microsoft.com/office/drawing/2014/main" id="{353D9571-ED06-FEC9-23A4-CCFD442B86A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5991491" y="6833192"/>
            <a:ext cx="3256100" cy="18601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089" name="Rectangle: Rounded Corners 56">
            <a:extLst>
              <a:ext uri="{FF2B5EF4-FFF2-40B4-BE49-F238E27FC236}">
                <a16:creationId xmlns:a16="http://schemas.microsoft.com/office/drawing/2014/main" id="{6E50DC3F-E3B9-E732-6BD3-7426E9638D19}"/>
              </a:ext>
            </a:extLst>
          </p:cNvPr>
          <p:cNvSpPr/>
          <p:nvPr/>
        </p:nvSpPr>
        <p:spPr>
          <a:xfrm>
            <a:off x="16029374" y="30954257"/>
            <a:ext cx="3598337" cy="1220775"/>
          </a:xfrm>
          <a:prstGeom prst="roundRect">
            <a:avLst/>
          </a:prstGeom>
          <a:solidFill>
            <a:srgbClr val="E6A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090" name="Rectangle: Rounded Corners 56">
            <a:extLst>
              <a:ext uri="{FF2B5EF4-FFF2-40B4-BE49-F238E27FC236}">
                <a16:creationId xmlns:a16="http://schemas.microsoft.com/office/drawing/2014/main" id="{89331E4D-9B59-C59B-1A71-3DAA8D34BAED}"/>
              </a:ext>
            </a:extLst>
          </p:cNvPr>
          <p:cNvSpPr/>
          <p:nvPr/>
        </p:nvSpPr>
        <p:spPr>
          <a:xfrm>
            <a:off x="16028503" y="32439276"/>
            <a:ext cx="3598337" cy="1220775"/>
          </a:xfrm>
          <a:prstGeom prst="roundRect">
            <a:avLst/>
          </a:prstGeom>
          <a:solidFill>
            <a:srgbClr val="E6A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091" name="Rectangle: Rounded Corners 56">
            <a:extLst>
              <a:ext uri="{FF2B5EF4-FFF2-40B4-BE49-F238E27FC236}">
                <a16:creationId xmlns:a16="http://schemas.microsoft.com/office/drawing/2014/main" id="{5F79240D-0ED4-1740-156D-6953D8017C4E}"/>
              </a:ext>
            </a:extLst>
          </p:cNvPr>
          <p:cNvSpPr/>
          <p:nvPr/>
        </p:nvSpPr>
        <p:spPr>
          <a:xfrm>
            <a:off x="16045161" y="33923332"/>
            <a:ext cx="3598337" cy="1220775"/>
          </a:xfrm>
          <a:prstGeom prst="roundRect">
            <a:avLst/>
          </a:prstGeom>
          <a:solidFill>
            <a:srgbClr val="E6A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092" name="Rectangle: Rounded Corners 56">
            <a:extLst>
              <a:ext uri="{FF2B5EF4-FFF2-40B4-BE49-F238E27FC236}">
                <a16:creationId xmlns:a16="http://schemas.microsoft.com/office/drawing/2014/main" id="{DCB68389-D8F0-711C-860A-46AF564F9B3F}"/>
              </a:ext>
            </a:extLst>
          </p:cNvPr>
          <p:cNvSpPr/>
          <p:nvPr/>
        </p:nvSpPr>
        <p:spPr>
          <a:xfrm>
            <a:off x="16035000" y="35397003"/>
            <a:ext cx="3598337" cy="1220775"/>
          </a:xfrm>
          <a:prstGeom prst="roundRect">
            <a:avLst/>
          </a:prstGeom>
          <a:solidFill>
            <a:srgbClr val="E6A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093" name="Rectangle: Rounded Corners 56">
            <a:extLst>
              <a:ext uri="{FF2B5EF4-FFF2-40B4-BE49-F238E27FC236}">
                <a16:creationId xmlns:a16="http://schemas.microsoft.com/office/drawing/2014/main" id="{6E711264-285E-ACB7-D5E7-E39DAFED7F3F}"/>
              </a:ext>
            </a:extLst>
          </p:cNvPr>
          <p:cNvSpPr/>
          <p:nvPr/>
        </p:nvSpPr>
        <p:spPr>
          <a:xfrm>
            <a:off x="16042344" y="36847028"/>
            <a:ext cx="3598337" cy="1220775"/>
          </a:xfrm>
          <a:prstGeom prst="roundRect">
            <a:avLst/>
          </a:prstGeom>
          <a:solidFill>
            <a:srgbClr val="E6A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094" name="Rectangle: Rounded Corners 56">
            <a:extLst>
              <a:ext uri="{FF2B5EF4-FFF2-40B4-BE49-F238E27FC236}">
                <a16:creationId xmlns:a16="http://schemas.microsoft.com/office/drawing/2014/main" id="{27B21F70-5632-95BB-5D79-2195F2485475}"/>
              </a:ext>
            </a:extLst>
          </p:cNvPr>
          <p:cNvSpPr/>
          <p:nvPr/>
        </p:nvSpPr>
        <p:spPr>
          <a:xfrm>
            <a:off x="12205669" y="36847396"/>
            <a:ext cx="3598337" cy="1220775"/>
          </a:xfrm>
          <a:prstGeom prst="roundRect">
            <a:avLst/>
          </a:prstGeom>
          <a:solidFill>
            <a:srgbClr val="E6A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095" name="Rectangle: Rounded Corners 56">
            <a:extLst>
              <a:ext uri="{FF2B5EF4-FFF2-40B4-BE49-F238E27FC236}">
                <a16:creationId xmlns:a16="http://schemas.microsoft.com/office/drawing/2014/main" id="{78006B84-9FBD-4A2C-D9D2-40204D54016D}"/>
              </a:ext>
            </a:extLst>
          </p:cNvPr>
          <p:cNvSpPr/>
          <p:nvPr/>
        </p:nvSpPr>
        <p:spPr>
          <a:xfrm>
            <a:off x="12205669" y="35406153"/>
            <a:ext cx="3598337" cy="1220775"/>
          </a:xfrm>
          <a:prstGeom prst="roundRect">
            <a:avLst/>
          </a:prstGeom>
          <a:solidFill>
            <a:srgbClr val="E6A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096" name="Rectangle: Rounded Corners 56">
            <a:extLst>
              <a:ext uri="{FF2B5EF4-FFF2-40B4-BE49-F238E27FC236}">
                <a16:creationId xmlns:a16="http://schemas.microsoft.com/office/drawing/2014/main" id="{595104F8-A61A-8919-C26E-B1C162F4DE7B}"/>
              </a:ext>
            </a:extLst>
          </p:cNvPr>
          <p:cNvSpPr/>
          <p:nvPr/>
        </p:nvSpPr>
        <p:spPr>
          <a:xfrm>
            <a:off x="12211531" y="33938572"/>
            <a:ext cx="3598337" cy="1220775"/>
          </a:xfrm>
          <a:prstGeom prst="roundRect">
            <a:avLst/>
          </a:prstGeom>
          <a:solidFill>
            <a:srgbClr val="F4BB05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097" name="Rectangle: Rounded Corners 56">
            <a:extLst>
              <a:ext uri="{FF2B5EF4-FFF2-40B4-BE49-F238E27FC236}">
                <a16:creationId xmlns:a16="http://schemas.microsoft.com/office/drawing/2014/main" id="{47668A4C-8FAE-2A6D-A378-7D211A21EDEF}"/>
              </a:ext>
            </a:extLst>
          </p:cNvPr>
          <p:cNvSpPr/>
          <p:nvPr/>
        </p:nvSpPr>
        <p:spPr>
          <a:xfrm>
            <a:off x="12213262" y="32469756"/>
            <a:ext cx="3598337" cy="1220775"/>
          </a:xfrm>
          <a:prstGeom prst="roundRect">
            <a:avLst/>
          </a:prstGeom>
          <a:solidFill>
            <a:srgbClr val="F4BB05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098" name="TextBox 67">
            <a:extLst>
              <a:ext uri="{FF2B5EF4-FFF2-40B4-BE49-F238E27FC236}">
                <a16:creationId xmlns:a16="http://schemas.microsoft.com/office/drawing/2014/main" id="{36B09BA7-CE18-F389-2EDA-73A240CBCEFD}"/>
              </a:ext>
            </a:extLst>
          </p:cNvPr>
          <p:cNvSpPr txBox="1"/>
          <p:nvPr/>
        </p:nvSpPr>
        <p:spPr>
          <a:xfrm>
            <a:off x="16229159" y="30912063"/>
            <a:ext cx="30796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 Registration and Data Collection</a:t>
            </a:r>
            <a:endParaRPr lang="LID4096" sz="2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9" name="TextBox 67">
            <a:extLst>
              <a:ext uri="{FF2B5EF4-FFF2-40B4-BE49-F238E27FC236}">
                <a16:creationId xmlns:a16="http://schemas.microsoft.com/office/drawing/2014/main" id="{3EE2E09A-40B8-BC72-52B4-3FBB8C1B047E}"/>
              </a:ext>
            </a:extLst>
          </p:cNvPr>
          <p:cNvSpPr txBox="1"/>
          <p:nvPr/>
        </p:nvSpPr>
        <p:spPr>
          <a:xfrm>
            <a:off x="12154132" y="32403332"/>
            <a:ext cx="35983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Personalized Perceptual Threshold Determination</a:t>
            </a:r>
            <a:endParaRPr lang="LID4096" sz="2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0" name="TextBox 67">
            <a:extLst>
              <a:ext uri="{FF2B5EF4-FFF2-40B4-BE49-F238E27FC236}">
                <a16:creationId xmlns:a16="http://schemas.microsoft.com/office/drawing/2014/main" id="{D8666E57-6300-00B4-2FB1-08C397F67C39}"/>
              </a:ext>
            </a:extLst>
          </p:cNvPr>
          <p:cNvSpPr txBox="1"/>
          <p:nvPr/>
        </p:nvSpPr>
        <p:spPr>
          <a:xfrm>
            <a:off x="15965798" y="32675810"/>
            <a:ext cx="366104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Guided Experimental Workflow</a:t>
            </a:r>
            <a:endParaRPr lang="LID4096" sz="2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1" name="TextBox 67">
            <a:extLst>
              <a:ext uri="{FF2B5EF4-FFF2-40B4-BE49-F238E27FC236}">
                <a16:creationId xmlns:a16="http://schemas.microsoft.com/office/drawing/2014/main" id="{5C3CE55E-1479-FD7C-7DB1-29F6EB6DA909}"/>
              </a:ext>
            </a:extLst>
          </p:cNvPr>
          <p:cNvSpPr txBox="1"/>
          <p:nvPr/>
        </p:nvSpPr>
        <p:spPr>
          <a:xfrm>
            <a:off x="12205668" y="33939822"/>
            <a:ext cx="359833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Reaching Movement Experiment Execution</a:t>
            </a:r>
            <a:endParaRPr lang="LID4096" sz="2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2" name="TextBox 67">
            <a:extLst>
              <a:ext uri="{FF2B5EF4-FFF2-40B4-BE49-F238E27FC236}">
                <a16:creationId xmlns:a16="http://schemas.microsoft.com/office/drawing/2014/main" id="{911D347D-B93F-7195-637C-56A33F0A0635}"/>
              </a:ext>
            </a:extLst>
          </p:cNvPr>
          <p:cNvSpPr txBox="1"/>
          <p:nvPr/>
        </p:nvSpPr>
        <p:spPr>
          <a:xfrm>
            <a:off x="16200445" y="34074957"/>
            <a:ext cx="30796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Accurate Data Capture</a:t>
            </a:r>
            <a:endParaRPr lang="LID4096" sz="2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3" name="TextBox 67">
            <a:extLst>
              <a:ext uri="{FF2B5EF4-FFF2-40B4-BE49-F238E27FC236}">
                <a16:creationId xmlns:a16="http://schemas.microsoft.com/office/drawing/2014/main" id="{7B36B736-5FDB-FE39-03FC-C845B587CF48}"/>
              </a:ext>
            </a:extLst>
          </p:cNvPr>
          <p:cNvSpPr txBox="1"/>
          <p:nvPr/>
        </p:nvSpPr>
        <p:spPr>
          <a:xfrm>
            <a:off x="12484417" y="35549037"/>
            <a:ext cx="30796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Data Persistence</a:t>
            </a:r>
            <a:endParaRPr lang="LID4096" sz="2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4" name="TextBox 67">
            <a:extLst>
              <a:ext uri="{FF2B5EF4-FFF2-40B4-BE49-F238E27FC236}">
                <a16:creationId xmlns:a16="http://schemas.microsoft.com/office/drawing/2014/main" id="{F586C6E6-5C80-0094-F007-DAA81B534D91}"/>
              </a:ext>
            </a:extLst>
          </p:cNvPr>
          <p:cNvSpPr txBox="1"/>
          <p:nvPr/>
        </p:nvSpPr>
        <p:spPr>
          <a:xfrm>
            <a:off x="16292764" y="35538103"/>
            <a:ext cx="30796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Cloud-Based Data Synchronization</a:t>
            </a:r>
            <a:endParaRPr lang="LID4096" sz="2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5" name="TextBox 67">
            <a:extLst>
              <a:ext uri="{FF2B5EF4-FFF2-40B4-BE49-F238E27FC236}">
                <a16:creationId xmlns:a16="http://schemas.microsoft.com/office/drawing/2014/main" id="{52D9DB09-45FD-265C-81D1-EC41FEF7557D}"/>
              </a:ext>
            </a:extLst>
          </p:cNvPr>
          <p:cNvSpPr txBox="1"/>
          <p:nvPr/>
        </p:nvSpPr>
        <p:spPr>
          <a:xfrm>
            <a:off x="12442605" y="37018173"/>
            <a:ext cx="30796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Fault-Tolerant Data Upload</a:t>
            </a:r>
            <a:endParaRPr lang="LID4096" sz="2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6" name="TextBox 67">
            <a:extLst>
              <a:ext uri="{FF2B5EF4-FFF2-40B4-BE49-F238E27FC236}">
                <a16:creationId xmlns:a16="http://schemas.microsoft.com/office/drawing/2014/main" id="{FAC48701-1CF1-0ED5-982F-0263C0770E65}"/>
              </a:ext>
            </a:extLst>
          </p:cNvPr>
          <p:cNvSpPr txBox="1"/>
          <p:nvPr/>
        </p:nvSpPr>
        <p:spPr>
          <a:xfrm>
            <a:off x="16254826" y="36830150"/>
            <a:ext cx="30796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and Visualization Support</a:t>
            </a:r>
            <a:endParaRPr lang="LID4096" sz="2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7" name="Rectangle: Rounded Corners 27">
            <a:extLst>
              <a:ext uri="{FF2B5EF4-FFF2-40B4-BE49-F238E27FC236}">
                <a16:creationId xmlns:a16="http://schemas.microsoft.com/office/drawing/2014/main" id="{95254BCD-F0CF-8E36-B573-3A667321119D}"/>
              </a:ext>
            </a:extLst>
          </p:cNvPr>
          <p:cNvSpPr/>
          <p:nvPr/>
        </p:nvSpPr>
        <p:spPr>
          <a:xfrm>
            <a:off x="22465037" y="25272583"/>
            <a:ext cx="6500586" cy="2093249"/>
          </a:xfrm>
          <a:prstGeom prst="roundRect">
            <a:avLst/>
          </a:prstGeom>
          <a:solidFill>
            <a:schemeClr val="accent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108" name="TextBox 28">
            <a:extLst>
              <a:ext uri="{FF2B5EF4-FFF2-40B4-BE49-F238E27FC236}">
                <a16:creationId xmlns:a16="http://schemas.microsoft.com/office/drawing/2014/main" id="{BA5109A6-FE7A-88C4-9068-583B11163556}"/>
              </a:ext>
            </a:extLst>
          </p:cNvPr>
          <p:cNvSpPr txBox="1"/>
          <p:nvPr/>
        </p:nvSpPr>
        <p:spPr>
          <a:xfrm>
            <a:off x="22169080" y="25486133"/>
            <a:ext cx="70021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Cloud-Based Data Storage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for centralized, secure storage of completed experimental data</a:t>
            </a:r>
          </a:p>
        </p:txBody>
      </p:sp>
      <p:sp>
        <p:nvSpPr>
          <p:cNvPr id="1109" name="Rectangle: Rounded Corners 27">
            <a:extLst>
              <a:ext uri="{FF2B5EF4-FFF2-40B4-BE49-F238E27FC236}">
                <a16:creationId xmlns:a16="http://schemas.microsoft.com/office/drawing/2014/main" id="{9E3FAB2A-B25A-BC4A-303A-F6EA7E32312E}"/>
              </a:ext>
            </a:extLst>
          </p:cNvPr>
          <p:cNvSpPr/>
          <p:nvPr/>
        </p:nvSpPr>
        <p:spPr>
          <a:xfrm>
            <a:off x="22509185" y="27778703"/>
            <a:ext cx="6500586" cy="2093249"/>
          </a:xfrm>
          <a:prstGeom prst="roundRect">
            <a:avLst/>
          </a:prstGeom>
          <a:solidFill>
            <a:schemeClr val="accent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110" name="TextBox 28">
            <a:extLst>
              <a:ext uri="{FF2B5EF4-FFF2-40B4-BE49-F238E27FC236}">
                <a16:creationId xmlns:a16="http://schemas.microsoft.com/office/drawing/2014/main" id="{D7CFA890-CC93-6470-1A00-1798E470695A}"/>
              </a:ext>
            </a:extLst>
          </p:cNvPr>
          <p:cNvSpPr txBox="1"/>
          <p:nvPr/>
        </p:nvSpPr>
        <p:spPr>
          <a:xfrm>
            <a:off x="22242774" y="28056675"/>
            <a:ext cx="70021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Python-Based Data Analysis Pipeline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for data extraction, cleaning, analysis, and visualization following data collection</a:t>
            </a:r>
          </a:p>
        </p:txBody>
      </p:sp>
      <p:pic>
        <p:nvPicPr>
          <p:cNvPr id="1112" name="תמונה 1111">
            <a:extLst>
              <a:ext uri="{FF2B5EF4-FFF2-40B4-BE49-F238E27FC236}">
                <a16:creationId xmlns:a16="http://schemas.microsoft.com/office/drawing/2014/main" id="{40868850-F6B1-FF17-3762-2AB914FF833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2337816" y="22634619"/>
            <a:ext cx="504404" cy="522000"/>
          </a:xfrm>
          <a:prstGeom prst="rect">
            <a:avLst/>
          </a:prstGeom>
        </p:spPr>
      </p:pic>
      <p:pic>
        <p:nvPicPr>
          <p:cNvPr id="1114" name="תמונה 1113">
            <a:extLst>
              <a:ext uri="{FF2B5EF4-FFF2-40B4-BE49-F238E27FC236}">
                <a16:creationId xmlns:a16="http://schemas.microsoft.com/office/drawing/2014/main" id="{3616C2FB-02AA-350F-72B1-FB167D3879B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2419554" y="25029845"/>
            <a:ext cx="534001" cy="522000"/>
          </a:xfrm>
          <a:prstGeom prst="rect">
            <a:avLst/>
          </a:prstGeom>
        </p:spPr>
      </p:pic>
      <p:pic>
        <p:nvPicPr>
          <p:cNvPr id="1116" name="תמונה 1115">
            <a:extLst>
              <a:ext uri="{FF2B5EF4-FFF2-40B4-BE49-F238E27FC236}">
                <a16:creationId xmlns:a16="http://schemas.microsoft.com/office/drawing/2014/main" id="{AC38C54A-9E09-6D33-2CCA-161F1E6B6587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2387261" y="27476734"/>
            <a:ext cx="516001" cy="522000"/>
          </a:xfrm>
          <a:prstGeom prst="rect">
            <a:avLst/>
          </a:prstGeom>
        </p:spPr>
      </p:pic>
      <p:sp>
        <p:nvSpPr>
          <p:cNvPr id="1117" name="TextBox 28">
            <a:extLst>
              <a:ext uri="{FF2B5EF4-FFF2-40B4-BE49-F238E27FC236}">
                <a16:creationId xmlns:a16="http://schemas.microsoft.com/office/drawing/2014/main" id="{21EB0AE9-92B2-5F73-4FCD-D63475153AFD}"/>
              </a:ext>
            </a:extLst>
          </p:cNvPr>
          <p:cNvSpPr txBox="1"/>
          <p:nvPr/>
        </p:nvSpPr>
        <p:spPr>
          <a:xfrm>
            <a:off x="22227869" y="30338238"/>
            <a:ext cx="70021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Android app collects data locally and syncs it to the cloud for separate analysis</a:t>
            </a:r>
          </a:p>
        </p:txBody>
      </p:sp>
      <p:sp>
        <p:nvSpPr>
          <p:cNvPr id="21" name="Rectangle: Rounded Corners 63">
            <a:extLst>
              <a:ext uri="{FF2B5EF4-FFF2-40B4-BE49-F238E27FC236}">
                <a16:creationId xmlns:a16="http://schemas.microsoft.com/office/drawing/2014/main" id="{4E0A44A6-7220-9209-E9EA-D0442DD20A87}"/>
              </a:ext>
            </a:extLst>
          </p:cNvPr>
          <p:cNvSpPr/>
          <p:nvPr/>
        </p:nvSpPr>
        <p:spPr>
          <a:xfrm>
            <a:off x="23647130" y="12716815"/>
            <a:ext cx="5477822" cy="1814803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600" dirty="0"/>
          </a:p>
        </p:txBody>
      </p:sp>
      <p:sp>
        <p:nvSpPr>
          <p:cNvPr id="27" name="Rectangle: Rounded Corners 63">
            <a:extLst>
              <a:ext uri="{FF2B5EF4-FFF2-40B4-BE49-F238E27FC236}">
                <a16:creationId xmlns:a16="http://schemas.microsoft.com/office/drawing/2014/main" id="{0E75022D-0D94-AF9B-C63B-CC154C2C26B0}"/>
              </a:ext>
            </a:extLst>
          </p:cNvPr>
          <p:cNvSpPr/>
          <p:nvPr/>
        </p:nvSpPr>
        <p:spPr>
          <a:xfrm>
            <a:off x="23633803" y="14903021"/>
            <a:ext cx="5477822" cy="1814803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600" dirty="0"/>
          </a:p>
        </p:txBody>
      </p:sp>
      <p:sp>
        <p:nvSpPr>
          <p:cNvPr id="31" name="Rectangle: Rounded Corners 63">
            <a:extLst>
              <a:ext uri="{FF2B5EF4-FFF2-40B4-BE49-F238E27FC236}">
                <a16:creationId xmlns:a16="http://schemas.microsoft.com/office/drawing/2014/main" id="{C4CF5609-4CC1-827B-31D7-3904ED19A1B4}"/>
              </a:ext>
            </a:extLst>
          </p:cNvPr>
          <p:cNvSpPr/>
          <p:nvPr/>
        </p:nvSpPr>
        <p:spPr>
          <a:xfrm>
            <a:off x="23626823" y="17070195"/>
            <a:ext cx="5477822" cy="1814803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600" dirty="0"/>
          </a:p>
        </p:txBody>
      </p:sp>
      <p:sp>
        <p:nvSpPr>
          <p:cNvPr id="32" name="Rectangle: Rounded Corners 63">
            <a:extLst>
              <a:ext uri="{FF2B5EF4-FFF2-40B4-BE49-F238E27FC236}">
                <a16:creationId xmlns:a16="http://schemas.microsoft.com/office/drawing/2014/main" id="{40A67227-F9F4-1209-9BB5-76ECD144F24D}"/>
              </a:ext>
            </a:extLst>
          </p:cNvPr>
          <p:cNvSpPr/>
          <p:nvPr/>
        </p:nvSpPr>
        <p:spPr>
          <a:xfrm>
            <a:off x="23633803" y="19194186"/>
            <a:ext cx="5477822" cy="1814803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600" dirty="0"/>
          </a:p>
        </p:txBody>
      </p:sp>
      <p:sp>
        <p:nvSpPr>
          <p:cNvPr id="33" name="TextBox 74">
            <a:extLst>
              <a:ext uri="{FF2B5EF4-FFF2-40B4-BE49-F238E27FC236}">
                <a16:creationId xmlns:a16="http://schemas.microsoft.com/office/drawing/2014/main" id="{6B3F1413-6ECE-B9F2-B241-9885E123A71C}"/>
              </a:ext>
            </a:extLst>
          </p:cNvPr>
          <p:cNvSpPr txBox="1"/>
          <p:nvPr/>
        </p:nvSpPr>
        <p:spPr>
          <a:xfrm>
            <a:off x="23473286" y="12845482"/>
            <a:ext cx="582656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Perception–Action Research</a:t>
            </a:r>
            <a:b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the relationship between perceptual awareness (JND) and goal-directed movement</a:t>
            </a:r>
            <a:endParaRPr lang="LID4096" sz="2600" dirty="0">
              <a:solidFill>
                <a:schemeClr val="bg1"/>
              </a:solidFill>
            </a:endParaRPr>
          </a:p>
        </p:txBody>
      </p:sp>
      <p:sp>
        <p:nvSpPr>
          <p:cNvPr id="34" name="TextBox 74">
            <a:extLst>
              <a:ext uri="{FF2B5EF4-FFF2-40B4-BE49-F238E27FC236}">
                <a16:creationId xmlns:a16="http://schemas.microsoft.com/office/drawing/2014/main" id="{CD9E009E-DD5B-2233-1903-9D228A105EFB}"/>
              </a:ext>
            </a:extLst>
          </p:cNvPr>
          <p:cNvSpPr txBox="1"/>
          <p:nvPr/>
        </p:nvSpPr>
        <p:spPr>
          <a:xfrm>
            <a:off x="23366982" y="15018305"/>
            <a:ext cx="597254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Individualized Perception Studies</a:t>
            </a:r>
            <a:b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personalized experiments based on individual perceptual thresholds</a:t>
            </a:r>
            <a:endParaRPr lang="LID4096" sz="2600" dirty="0">
              <a:solidFill>
                <a:schemeClr val="bg1"/>
              </a:solidFill>
            </a:endParaRPr>
          </a:p>
        </p:txBody>
      </p:sp>
      <p:sp>
        <p:nvSpPr>
          <p:cNvPr id="35" name="TextBox 74">
            <a:extLst>
              <a:ext uri="{FF2B5EF4-FFF2-40B4-BE49-F238E27FC236}">
                <a16:creationId xmlns:a16="http://schemas.microsoft.com/office/drawing/2014/main" id="{94C6DBE9-578D-555C-53DC-006489D3416F}"/>
              </a:ext>
            </a:extLst>
          </p:cNvPr>
          <p:cNvSpPr txBox="1"/>
          <p:nvPr/>
        </p:nvSpPr>
        <p:spPr>
          <a:xfrm>
            <a:off x="23388388" y="17163614"/>
            <a:ext cx="597254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Cognitive &amp; Clinical Applications</a:t>
            </a:r>
            <a:b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Explore motor behavior differences across cognitive and demographic groups</a:t>
            </a:r>
            <a:endParaRPr lang="LID4096" sz="2600" dirty="0">
              <a:solidFill>
                <a:schemeClr val="bg1"/>
              </a:solidFill>
            </a:endParaRPr>
          </a:p>
        </p:txBody>
      </p:sp>
      <p:sp>
        <p:nvSpPr>
          <p:cNvPr id="36" name="TextBox 74">
            <a:extLst>
              <a:ext uri="{FF2B5EF4-FFF2-40B4-BE49-F238E27FC236}">
                <a16:creationId xmlns:a16="http://schemas.microsoft.com/office/drawing/2014/main" id="{44E0445D-5C5A-D042-330D-217B91D78549}"/>
              </a:ext>
            </a:extLst>
          </p:cNvPr>
          <p:cNvSpPr txBox="1"/>
          <p:nvPr/>
        </p:nvSpPr>
        <p:spPr>
          <a:xfrm>
            <a:off x="23426356" y="19280348"/>
            <a:ext cx="582123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Scalable Behavioral Data Analysis</a:t>
            </a:r>
            <a:b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large-scale data collection with automated analysis and visualization</a:t>
            </a:r>
            <a:endParaRPr lang="LID4096" sz="2600" dirty="0">
              <a:solidFill>
                <a:schemeClr val="bg1"/>
              </a:solidFill>
            </a:endParaRPr>
          </a:p>
        </p:txBody>
      </p:sp>
      <p:sp>
        <p:nvSpPr>
          <p:cNvPr id="37" name="TextBox 103">
            <a:extLst>
              <a:ext uri="{FF2B5EF4-FFF2-40B4-BE49-F238E27FC236}">
                <a16:creationId xmlns:a16="http://schemas.microsoft.com/office/drawing/2014/main" id="{B4D357D8-6255-D7D9-6C75-4E809E7BB613}"/>
              </a:ext>
            </a:extLst>
          </p:cNvPr>
          <p:cNvSpPr txBox="1"/>
          <p:nvPr/>
        </p:nvSpPr>
        <p:spPr>
          <a:xfrm>
            <a:off x="23525342" y="10362192"/>
            <a:ext cx="733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3200" dirty="0"/>
              <a:t>🧠</a:t>
            </a:r>
            <a:endParaRPr lang="LID4096" sz="3200" dirty="0"/>
          </a:p>
        </p:txBody>
      </p:sp>
      <p:sp>
        <p:nvSpPr>
          <p:cNvPr id="38" name="TextBox 50">
            <a:extLst>
              <a:ext uri="{FF2B5EF4-FFF2-40B4-BE49-F238E27FC236}">
                <a16:creationId xmlns:a16="http://schemas.microsoft.com/office/drawing/2014/main" id="{14093A43-6A65-5B9E-8791-D07B97124258}"/>
              </a:ext>
            </a:extLst>
          </p:cNvPr>
          <p:cNvSpPr txBox="1"/>
          <p:nvPr/>
        </p:nvSpPr>
        <p:spPr>
          <a:xfrm>
            <a:off x="23462347" y="12503721"/>
            <a:ext cx="849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3600" b="1" dirty="0"/>
              <a:t>🤝</a:t>
            </a:r>
            <a:endParaRPr lang="LID4096" sz="3600" dirty="0"/>
          </a:p>
        </p:txBody>
      </p:sp>
      <p:sp>
        <p:nvSpPr>
          <p:cNvPr id="40" name="TextBox 1">
            <a:extLst>
              <a:ext uri="{FF2B5EF4-FFF2-40B4-BE49-F238E27FC236}">
                <a16:creationId xmlns:a16="http://schemas.microsoft.com/office/drawing/2014/main" id="{391A89E3-BCFA-7384-BF50-D9C97EEC08F3}"/>
              </a:ext>
            </a:extLst>
          </p:cNvPr>
          <p:cNvSpPr txBox="1"/>
          <p:nvPr/>
        </p:nvSpPr>
        <p:spPr>
          <a:xfrm>
            <a:off x="23459431" y="14593788"/>
            <a:ext cx="849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3600" dirty="0"/>
              <a:t>🧩</a:t>
            </a:r>
            <a:endParaRPr lang="LID4096" sz="3600" dirty="0"/>
          </a:p>
        </p:txBody>
      </p:sp>
      <p:sp>
        <p:nvSpPr>
          <p:cNvPr id="45" name="TextBox 10">
            <a:extLst>
              <a:ext uri="{FF2B5EF4-FFF2-40B4-BE49-F238E27FC236}">
                <a16:creationId xmlns:a16="http://schemas.microsoft.com/office/drawing/2014/main" id="{4E9A95C2-EFC7-DE2A-A495-1AA1FBADCFED}"/>
              </a:ext>
            </a:extLst>
          </p:cNvPr>
          <p:cNvSpPr txBox="1"/>
          <p:nvPr/>
        </p:nvSpPr>
        <p:spPr>
          <a:xfrm>
            <a:off x="23405907" y="16719779"/>
            <a:ext cx="84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3600" dirty="0"/>
              <a:t>📈</a:t>
            </a:r>
            <a:endParaRPr lang="LID4096" sz="3600" dirty="0"/>
          </a:p>
        </p:txBody>
      </p:sp>
      <p:sp>
        <p:nvSpPr>
          <p:cNvPr id="46" name="TextBox 2">
            <a:extLst>
              <a:ext uri="{FF2B5EF4-FFF2-40B4-BE49-F238E27FC236}">
                <a16:creationId xmlns:a16="http://schemas.microsoft.com/office/drawing/2014/main" id="{D0802EB5-99F3-158B-4B37-503E7C337DB1}"/>
              </a:ext>
            </a:extLst>
          </p:cNvPr>
          <p:cNvSpPr txBox="1"/>
          <p:nvPr/>
        </p:nvSpPr>
        <p:spPr>
          <a:xfrm>
            <a:off x="23412539" y="18834187"/>
            <a:ext cx="689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3600" dirty="0"/>
              <a:t>📊</a:t>
            </a:r>
            <a:endParaRPr lang="LID4096" sz="3600" dirty="0"/>
          </a:p>
        </p:txBody>
      </p:sp>
      <p:sp>
        <p:nvSpPr>
          <p:cNvPr id="10" name="TextBox 1024">
            <a:extLst>
              <a:ext uri="{FF2B5EF4-FFF2-40B4-BE49-F238E27FC236}">
                <a16:creationId xmlns:a16="http://schemas.microsoft.com/office/drawing/2014/main" id="{B2878B20-89FB-7960-103C-6C02592488C2}"/>
              </a:ext>
            </a:extLst>
          </p:cNvPr>
          <p:cNvSpPr txBox="1"/>
          <p:nvPr/>
        </p:nvSpPr>
        <p:spPr>
          <a:xfrm>
            <a:off x="9333644" y="25890775"/>
            <a:ext cx="21129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Velocity profiles of all current participant trials. Different colors express the different trial conditions.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C83F5E9-921A-9C6F-D29A-B1F213F70B48}"/>
              </a:ext>
            </a:extLst>
          </p:cNvPr>
          <p:cNvSpPr/>
          <p:nvPr/>
        </p:nvSpPr>
        <p:spPr>
          <a:xfrm>
            <a:off x="17648850" y="25265166"/>
            <a:ext cx="4035223" cy="3591972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TextBox 1024">
            <a:extLst>
              <a:ext uri="{FF2B5EF4-FFF2-40B4-BE49-F238E27FC236}">
                <a16:creationId xmlns:a16="http://schemas.microsoft.com/office/drawing/2014/main" id="{A9103BDE-8832-F54F-F7C2-969F90B3A7A4}"/>
              </a:ext>
            </a:extLst>
          </p:cNvPr>
          <p:cNvSpPr txBox="1"/>
          <p:nvPr/>
        </p:nvSpPr>
        <p:spPr>
          <a:xfrm>
            <a:off x="17644290" y="25311323"/>
            <a:ext cx="404434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Previous research has show that trials with a clear hint (pre-supra) would have the better metrics (the fastest reaction time, the more bell like velocity curves, etc.) compared to no hint (concurrent-supra). The hypothesis was that a subliminal hint (pre-JND) would also have better results than no hint at all, but not as good as a clear hint. The graphs support this hypothesis. </a:t>
            </a:r>
          </a:p>
        </p:txBody>
      </p:sp>
    </p:spTree>
    <p:extLst>
      <p:ext uri="{BB962C8B-B14F-4D97-AF65-F5344CB8AC3E}">
        <p14:creationId xmlns:p14="http://schemas.microsoft.com/office/powerpoint/2010/main" val="1887844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0675725-3e2d-4b6c-b357-455a862a136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6DA194D6CD6A44A212998627B35368" ma:contentTypeVersion="13" ma:contentTypeDescription="Create a new document." ma:contentTypeScope="" ma:versionID="10cc201d74349df2a49932b72008b764">
  <xsd:schema xmlns:xsd="http://www.w3.org/2001/XMLSchema" xmlns:xs="http://www.w3.org/2001/XMLSchema" xmlns:p="http://schemas.microsoft.com/office/2006/metadata/properties" xmlns:ns3="cd0ff5ca-b566-464a-b683-ebf4ba04a452" xmlns:ns4="70675725-3e2d-4b6c-b357-455a862a1368" targetNamespace="http://schemas.microsoft.com/office/2006/metadata/properties" ma:root="true" ma:fieldsID="c34f3a5ae08f39cbad0d53dd1e594d38" ns3:_="" ns4:_="">
    <xsd:import namespace="cd0ff5ca-b566-464a-b683-ebf4ba04a452"/>
    <xsd:import namespace="70675725-3e2d-4b6c-b357-455a862a136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ObjectDetectorVersions" minOccurs="0"/>
                <xsd:element ref="ns4:MediaServiceSearchProperties" minOccurs="0"/>
                <xsd:element ref="ns4:_activity" minOccurs="0"/>
                <xsd:element ref="ns4:MediaServiceDateTaken" minOccurs="0"/>
                <xsd:element ref="ns4:MediaServiceSystemTags" minOccurs="0"/>
                <xsd:element ref="ns4:MediaServiceGenerationTime" minOccurs="0"/>
                <xsd:element ref="ns4:MediaServiceEventHashCode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0ff5ca-b566-464a-b683-ebf4ba04a45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675725-3e2d-4b6c-b357-455a862a13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BAE546-D5C8-4CA7-963B-3294E49EB8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D3A7D1-0C97-4893-87EC-9C7A713F44DB}">
  <ds:schemaRefs>
    <ds:schemaRef ds:uri="http://schemas.microsoft.com/office/2006/documentManagement/types"/>
    <ds:schemaRef ds:uri="http://purl.org/dc/elements/1.1/"/>
    <ds:schemaRef ds:uri="cd0ff5ca-b566-464a-b683-ebf4ba04a452"/>
    <ds:schemaRef ds:uri="http://schemas.microsoft.com/office/infopath/2007/PartnerControls"/>
    <ds:schemaRef ds:uri="http://purl.org/dc/dcmitype/"/>
    <ds:schemaRef ds:uri="70675725-3e2d-4b6c-b357-455a862a1368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7340AF4-2890-4EDE-B43D-CE7D672B49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0ff5ca-b566-464a-b683-ebf4ba04a452"/>
    <ds:schemaRef ds:uri="70675725-3e2d-4b6c-b357-455a862a13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3477</TotalTime>
  <Words>546</Words>
  <Application>Microsoft Office PowerPoint</Application>
  <PresentationFormat>Custom</PresentationFormat>
  <Paragraphs>81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David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יונתן שרר</dc:creator>
  <cp:lastModifiedBy>רחל אבידן-קינג</cp:lastModifiedBy>
  <cp:revision>32</cp:revision>
  <dcterms:created xsi:type="dcterms:W3CDTF">2025-07-23T08:30:01Z</dcterms:created>
  <dcterms:modified xsi:type="dcterms:W3CDTF">2026-01-27T09:06:05Z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0x0101002E6DA194D6CD6A44A212998627B35368</vt:lpwstr>
  </property>
</Properties>
</file>